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5"/>
  </p:notesMasterIdLst>
  <p:handoutMasterIdLst>
    <p:handoutMasterId r:id="rId46"/>
  </p:handoutMasterIdLst>
  <p:sldIdLst>
    <p:sldId id="274" r:id="rId5"/>
    <p:sldId id="412" r:id="rId6"/>
    <p:sldId id="257" r:id="rId7"/>
    <p:sldId id="258" r:id="rId8"/>
    <p:sldId id="259" r:id="rId9"/>
    <p:sldId id="260" r:id="rId10"/>
    <p:sldId id="261" r:id="rId11"/>
    <p:sldId id="262" r:id="rId12"/>
    <p:sldId id="264" r:id="rId13"/>
    <p:sldId id="265" r:id="rId14"/>
    <p:sldId id="269" r:id="rId15"/>
    <p:sldId id="270" r:id="rId16"/>
    <p:sldId id="271" r:id="rId17"/>
    <p:sldId id="272" r:id="rId18"/>
    <p:sldId id="273" r:id="rId19"/>
    <p:sldId id="275" r:id="rId20"/>
    <p:sldId id="277" r:id="rId21"/>
    <p:sldId id="278" r:id="rId22"/>
    <p:sldId id="279" r:id="rId23"/>
    <p:sldId id="280" r:id="rId24"/>
    <p:sldId id="282" r:id="rId25"/>
    <p:sldId id="284" r:id="rId26"/>
    <p:sldId id="299" r:id="rId27"/>
    <p:sldId id="300" r:id="rId28"/>
    <p:sldId id="301" r:id="rId29"/>
    <p:sldId id="302" r:id="rId30"/>
    <p:sldId id="304" r:id="rId31"/>
    <p:sldId id="306" r:id="rId32"/>
    <p:sldId id="353" r:id="rId33"/>
    <p:sldId id="362" r:id="rId34"/>
    <p:sldId id="413" r:id="rId35"/>
    <p:sldId id="371" r:id="rId36"/>
    <p:sldId id="410" r:id="rId37"/>
    <p:sldId id="398" r:id="rId38"/>
    <p:sldId id="389" r:id="rId39"/>
    <p:sldId id="393" r:id="rId40"/>
    <p:sldId id="391" r:id="rId41"/>
    <p:sldId id="359" r:id="rId42"/>
    <p:sldId id="399" r:id="rId43"/>
    <p:sldId id="387" r:id="rId4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é Verbeek" initials="GV" lastIdx="2" clrIdx="0">
    <p:extLst>
      <p:ext uri="{19B8F6BF-5375-455C-9EA6-DF929625EA0E}">
        <p15:presenceInfo xmlns:p15="http://schemas.microsoft.com/office/powerpoint/2012/main" userId="S-1-5-21-2483263013-661348462-4172844734-3842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5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oeschka Turksema" userId="2f6f921b-f459-4588-aff1-5aa2e1b4be90" providerId="ADAL" clId="{6D40CD97-F0B6-4F07-AFAB-0CC4FF62E830}"/>
    <pc:docChg chg="custSel addSld delSld modSld">
      <pc:chgData name="Annoeschka Turksema" userId="2f6f921b-f459-4588-aff1-5aa2e1b4be90" providerId="ADAL" clId="{6D40CD97-F0B6-4F07-AFAB-0CC4FF62E830}" dt="2022-10-25T13:57:16.551" v="337" actId="1076"/>
      <pc:docMkLst>
        <pc:docMk/>
      </pc:docMkLst>
      <pc:sldChg chg="del">
        <pc:chgData name="Annoeschka Turksema" userId="2f6f921b-f459-4588-aff1-5aa2e1b4be90" providerId="ADAL" clId="{6D40CD97-F0B6-4F07-AFAB-0CC4FF62E830}" dt="2022-10-25T13:43:33.688" v="164" actId="2696"/>
        <pc:sldMkLst>
          <pc:docMk/>
          <pc:sldMk cId="452690981" sldId="283"/>
        </pc:sldMkLst>
      </pc:sldChg>
      <pc:sldChg chg="modSp">
        <pc:chgData name="Annoeschka Turksema" userId="2f6f921b-f459-4588-aff1-5aa2e1b4be90" providerId="ADAL" clId="{6D40CD97-F0B6-4F07-AFAB-0CC4FF62E830}" dt="2022-10-25T13:44:03.742" v="180" actId="20577"/>
        <pc:sldMkLst>
          <pc:docMk/>
          <pc:sldMk cId="1064181363" sldId="284"/>
        </pc:sldMkLst>
        <pc:spChg chg="mod">
          <ac:chgData name="Annoeschka Turksema" userId="2f6f921b-f459-4588-aff1-5aa2e1b4be90" providerId="ADAL" clId="{6D40CD97-F0B6-4F07-AFAB-0CC4FF62E830}" dt="2022-10-25T13:44:03.742" v="180" actId="20577"/>
          <ac:spMkLst>
            <pc:docMk/>
            <pc:sldMk cId="1064181363" sldId="284"/>
            <ac:spMk id="181250" creationId="{00000000-0000-0000-0000-000000000000}"/>
          </ac:spMkLst>
        </pc:spChg>
      </pc:sldChg>
      <pc:sldChg chg="del">
        <pc:chgData name="Annoeschka Turksema" userId="2f6f921b-f459-4588-aff1-5aa2e1b4be90" providerId="ADAL" clId="{6D40CD97-F0B6-4F07-AFAB-0CC4FF62E830}" dt="2022-10-25T13:45:22.338" v="183" actId="2696"/>
        <pc:sldMkLst>
          <pc:docMk/>
          <pc:sldMk cId="2157901226" sldId="303"/>
        </pc:sldMkLst>
      </pc:sldChg>
      <pc:sldChg chg="del">
        <pc:chgData name="Annoeschka Turksema" userId="2f6f921b-f459-4588-aff1-5aa2e1b4be90" providerId="ADAL" clId="{6D40CD97-F0B6-4F07-AFAB-0CC4FF62E830}" dt="2022-10-25T13:44:44.328" v="181" actId="2696"/>
        <pc:sldMkLst>
          <pc:docMk/>
          <pc:sldMk cId="2700970091" sldId="305"/>
        </pc:sldMkLst>
      </pc:sldChg>
      <pc:sldChg chg="del">
        <pc:chgData name="Annoeschka Turksema" userId="2f6f921b-f459-4588-aff1-5aa2e1b4be90" providerId="ADAL" clId="{6D40CD97-F0B6-4F07-AFAB-0CC4FF62E830}" dt="2022-10-25T13:44:54.185" v="182" actId="2696"/>
        <pc:sldMkLst>
          <pc:docMk/>
          <pc:sldMk cId="747920980" sldId="307"/>
        </pc:sldMkLst>
      </pc:sldChg>
      <pc:sldChg chg="modSp modAnim">
        <pc:chgData name="Annoeschka Turksema" userId="2f6f921b-f459-4588-aff1-5aa2e1b4be90" providerId="ADAL" clId="{6D40CD97-F0B6-4F07-AFAB-0CC4FF62E830}" dt="2022-10-25T13:57:16.551" v="337" actId="1076"/>
        <pc:sldMkLst>
          <pc:docMk/>
          <pc:sldMk cId="3181170679" sldId="359"/>
        </pc:sldMkLst>
        <pc:spChg chg="mod">
          <ac:chgData name="Annoeschka Turksema" userId="2f6f921b-f459-4588-aff1-5aa2e1b4be90" providerId="ADAL" clId="{6D40CD97-F0B6-4F07-AFAB-0CC4FF62E830}" dt="2022-10-25T13:57:09.482" v="335" actId="5793"/>
          <ac:spMkLst>
            <pc:docMk/>
            <pc:sldMk cId="3181170679" sldId="359"/>
            <ac:spMk id="7171" creationId="{E224BC8B-2913-4038-A10D-36A485D9D174}"/>
          </ac:spMkLst>
        </pc:spChg>
        <pc:picChg chg="mod">
          <ac:chgData name="Annoeschka Turksema" userId="2f6f921b-f459-4588-aff1-5aa2e1b4be90" providerId="ADAL" clId="{6D40CD97-F0B6-4F07-AFAB-0CC4FF62E830}" dt="2022-10-25T13:57:13.512" v="336" actId="1076"/>
          <ac:picMkLst>
            <pc:docMk/>
            <pc:sldMk cId="3181170679" sldId="359"/>
            <ac:picMk id="2" creationId="{1AC22786-6DA4-4C06-ACFC-76AFE3F443E8}"/>
          </ac:picMkLst>
        </pc:picChg>
        <pc:picChg chg="mod">
          <ac:chgData name="Annoeschka Turksema" userId="2f6f921b-f459-4588-aff1-5aa2e1b4be90" providerId="ADAL" clId="{6D40CD97-F0B6-4F07-AFAB-0CC4FF62E830}" dt="2022-10-25T13:57:16.551" v="337" actId="1076"/>
          <ac:picMkLst>
            <pc:docMk/>
            <pc:sldMk cId="3181170679" sldId="359"/>
            <ac:picMk id="28674" creationId="{F5EA1C42-FDBB-448B-9D8D-6D6A206F96C1}"/>
          </ac:picMkLst>
        </pc:picChg>
      </pc:sldChg>
      <pc:sldChg chg="del">
        <pc:chgData name="Annoeschka Turksema" userId="2f6f921b-f459-4588-aff1-5aa2e1b4be90" providerId="ADAL" clId="{6D40CD97-F0B6-4F07-AFAB-0CC4FF62E830}" dt="2022-10-25T13:45:43.803" v="184" actId="2696"/>
        <pc:sldMkLst>
          <pc:docMk/>
          <pc:sldMk cId="1027426708" sldId="373"/>
        </pc:sldMkLst>
      </pc:sldChg>
      <pc:sldChg chg="del">
        <pc:chgData name="Annoeschka Turksema" userId="2f6f921b-f459-4588-aff1-5aa2e1b4be90" providerId="ADAL" clId="{6D40CD97-F0B6-4F07-AFAB-0CC4FF62E830}" dt="2022-10-25T13:47:00.658" v="190" actId="2696"/>
        <pc:sldMkLst>
          <pc:docMk/>
          <pc:sldMk cId="2707980406" sldId="383"/>
        </pc:sldMkLst>
      </pc:sldChg>
      <pc:sldChg chg="del">
        <pc:chgData name="Annoeschka Turksema" userId="2f6f921b-f459-4588-aff1-5aa2e1b4be90" providerId="ADAL" clId="{6D40CD97-F0B6-4F07-AFAB-0CC4FF62E830}" dt="2022-10-25T13:46:56.833" v="189" actId="2696"/>
        <pc:sldMkLst>
          <pc:docMk/>
          <pc:sldMk cId="777555592" sldId="388"/>
        </pc:sldMkLst>
      </pc:sldChg>
      <pc:sldChg chg="modSp">
        <pc:chgData name="Annoeschka Turksema" userId="2f6f921b-f459-4588-aff1-5aa2e1b4be90" providerId="ADAL" clId="{6D40CD97-F0B6-4F07-AFAB-0CC4FF62E830}" dt="2022-10-25T13:55:32.738" v="321" actId="20577"/>
        <pc:sldMkLst>
          <pc:docMk/>
          <pc:sldMk cId="1536477141" sldId="389"/>
        </pc:sldMkLst>
        <pc:spChg chg="mod">
          <ac:chgData name="Annoeschka Turksema" userId="2f6f921b-f459-4588-aff1-5aa2e1b4be90" providerId="ADAL" clId="{6D40CD97-F0B6-4F07-AFAB-0CC4FF62E830}" dt="2022-10-25T13:55:32.738" v="321" actId="20577"/>
          <ac:spMkLst>
            <pc:docMk/>
            <pc:sldMk cId="1536477141" sldId="389"/>
            <ac:spMk id="7171" creationId="{E224BC8B-2913-4038-A10D-36A485D9D174}"/>
          </ac:spMkLst>
        </pc:spChg>
      </pc:sldChg>
      <pc:sldChg chg="modSp">
        <pc:chgData name="Annoeschka Turksema" userId="2f6f921b-f459-4588-aff1-5aa2e1b4be90" providerId="ADAL" clId="{6D40CD97-F0B6-4F07-AFAB-0CC4FF62E830}" dt="2022-10-25T13:55:58.192" v="333" actId="20577"/>
        <pc:sldMkLst>
          <pc:docMk/>
          <pc:sldMk cId="568654325" sldId="391"/>
        </pc:sldMkLst>
        <pc:spChg chg="mod">
          <ac:chgData name="Annoeschka Turksema" userId="2f6f921b-f459-4588-aff1-5aa2e1b4be90" providerId="ADAL" clId="{6D40CD97-F0B6-4F07-AFAB-0CC4FF62E830}" dt="2022-10-25T13:55:58.192" v="333" actId="20577"/>
          <ac:spMkLst>
            <pc:docMk/>
            <pc:sldMk cId="568654325" sldId="391"/>
            <ac:spMk id="7171" creationId="{E224BC8B-2913-4038-A10D-36A485D9D174}"/>
          </ac:spMkLst>
        </pc:spChg>
      </pc:sldChg>
      <pc:sldChg chg="del">
        <pc:chgData name="Annoeschka Turksema" userId="2f6f921b-f459-4588-aff1-5aa2e1b4be90" providerId="ADAL" clId="{6D40CD97-F0B6-4F07-AFAB-0CC4FF62E830}" dt="2022-10-25T13:45:51.313" v="185" actId="2696"/>
        <pc:sldMkLst>
          <pc:docMk/>
          <pc:sldMk cId="735029572" sldId="392"/>
        </pc:sldMkLst>
      </pc:sldChg>
      <pc:sldChg chg="modSp">
        <pc:chgData name="Annoeschka Turksema" userId="2f6f921b-f459-4588-aff1-5aa2e1b4be90" providerId="ADAL" clId="{6D40CD97-F0B6-4F07-AFAB-0CC4FF62E830}" dt="2022-10-25T13:55:12.580" v="320" actId="313"/>
        <pc:sldMkLst>
          <pc:docMk/>
          <pc:sldMk cId="2288761357" sldId="398"/>
        </pc:sldMkLst>
        <pc:spChg chg="mod">
          <ac:chgData name="Annoeschka Turksema" userId="2f6f921b-f459-4588-aff1-5aa2e1b4be90" providerId="ADAL" clId="{6D40CD97-F0B6-4F07-AFAB-0CC4FF62E830}" dt="2022-10-25T13:54:53.889" v="297" actId="27636"/>
          <ac:spMkLst>
            <pc:docMk/>
            <pc:sldMk cId="2288761357" sldId="398"/>
            <ac:spMk id="5122" creationId="{80899F95-2E30-4511-922B-B88C19CF0D84}"/>
          </ac:spMkLst>
        </pc:spChg>
        <pc:spChg chg="mod">
          <ac:chgData name="Annoeschka Turksema" userId="2f6f921b-f459-4588-aff1-5aa2e1b4be90" providerId="ADAL" clId="{6D40CD97-F0B6-4F07-AFAB-0CC4FF62E830}" dt="2022-10-25T13:55:12.580" v="320" actId="313"/>
          <ac:spMkLst>
            <pc:docMk/>
            <pc:sldMk cId="2288761357" sldId="398"/>
            <ac:spMk id="7171" creationId="{E224BC8B-2913-4038-A10D-36A485D9D174}"/>
          </ac:spMkLst>
        </pc:spChg>
      </pc:sldChg>
      <pc:sldChg chg="del">
        <pc:chgData name="Annoeschka Turksema" userId="2f6f921b-f459-4588-aff1-5aa2e1b4be90" providerId="ADAL" clId="{6D40CD97-F0B6-4F07-AFAB-0CC4FF62E830}" dt="2022-10-25T13:46:10.169" v="187" actId="2696"/>
        <pc:sldMkLst>
          <pc:docMk/>
          <pc:sldMk cId="1648979098" sldId="402"/>
        </pc:sldMkLst>
      </pc:sldChg>
      <pc:sldChg chg="del">
        <pc:chgData name="Annoeschka Turksema" userId="2f6f921b-f459-4588-aff1-5aa2e1b4be90" providerId="ADAL" clId="{6D40CD97-F0B6-4F07-AFAB-0CC4FF62E830}" dt="2022-10-25T13:46:18.050" v="188" actId="2696"/>
        <pc:sldMkLst>
          <pc:docMk/>
          <pc:sldMk cId="1242663281" sldId="403"/>
        </pc:sldMkLst>
      </pc:sldChg>
      <pc:sldChg chg="del">
        <pc:chgData name="Annoeschka Turksema" userId="2f6f921b-f459-4588-aff1-5aa2e1b4be90" providerId="ADAL" clId="{6D40CD97-F0B6-4F07-AFAB-0CC4FF62E830}" dt="2022-10-25T13:45:54.290" v="186" actId="2696"/>
        <pc:sldMkLst>
          <pc:docMk/>
          <pc:sldMk cId="3437336822" sldId="405"/>
        </pc:sldMkLst>
      </pc:sldChg>
      <pc:sldChg chg="modSp add">
        <pc:chgData name="Annoeschka Turksema" userId="2f6f921b-f459-4588-aff1-5aa2e1b4be90" providerId="ADAL" clId="{6D40CD97-F0B6-4F07-AFAB-0CC4FF62E830}" dt="2022-10-25T13:54:12.848" v="272" actId="14100"/>
        <pc:sldMkLst>
          <pc:docMk/>
          <pc:sldMk cId="2188489046" sldId="413"/>
        </pc:sldMkLst>
        <pc:spChg chg="mod">
          <ac:chgData name="Annoeschka Turksema" userId="2f6f921b-f459-4588-aff1-5aa2e1b4be90" providerId="ADAL" clId="{6D40CD97-F0B6-4F07-AFAB-0CC4FF62E830}" dt="2022-10-25T13:54:12.848" v="272" actId="14100"/>
          <ac:spMkLst>
            <pc:docMk/>
            <pc:sldMk cId="2188489046" sldId="413"/>
            <ac:spMk id="2" creationId="{8B6130FE-48D7-4BF6-8333-CE68C1B14235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B7032-F0D6-4A01-845E-F640D5DCE90C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1A04F1-D7F4-4979-9173-69F0753CB5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7309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9F02E0-DB6B-495D-8684-7297BB1858EF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2AE81-861B-4764-8A92-10FE93FC7A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7702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29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91148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30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4094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34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408508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35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1898083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36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3774436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37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9485367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38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27462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39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86191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-afbeelding 1">
            <a:extLst>
              <a:ext uri="{FF2B5EF4-FFF2-40B4-BE49-F238E27FC236}">
                <a16:creationId xmlns:a16="http://schemas.microsoft.com/office/drawing/2014/main" id="{1C13E056-3467-4DB7-ACF5-FEEB917C2D9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Tijdelijke aanduiding voor notities 2">
            <a:extLst>
              <a:ext uri="{FF2B5EF4-FFF2-40B4-BE49-F238E27FC236}">
                <a16:creationId xmlns:a16="http://schemas.microsoft.com/office/drawing/2014/main" id="{E13258CD-7466-4121-9F6E-C07A30B44B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NL" altLang="nl-NL"/>
          </a:p>
        </p:txBody>
      </p:sp>
      <p:sp>
        <p:nvSpPr>
          <p:cNvPr id="6148" name="Tijdelijke aanduiding voor dianummer 3">
            <a:extLst>
              <a:ext uri="{FF2B5EF4-FFF2-40B4-BE49-F238E27FC236}">
                <a16:creationId xmlns:a16="http://schemas.microsoft.com/office/drawing/2014/main" id="{C9A7B717-2C24-4EA4-9553-56AEF89A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37810C9-7125-43D1-9871-930FCE97917F}" type="slidenum">
              <a:rPr lang="nl-NL" altLang="nl-NL" smtClean="0"/>
              <a:pPr/>
              <a:t>40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40175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kstvak 3"/>
          <p:cNvSpPr txBox="1"/>
          <p:nvPr userDrawn="1"/>
        </p:nvSpPr>
        <p:spPr>
          <a:xfrm>
            <a:off x="1087655" y="6098221"/>
            <a:ext cx="6240021" cy="4571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145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EE2D9-E0FD-416D-83C3-914A470ECEE4}" type="datetimeFigureOut">
              <a:rPr lang="nl-NL" smtClean="0"/>
              <a:t>25-10-2022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E5C1E-84FE-4045-BC5A-258DDCD1C6E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19203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6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Zonde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28081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36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6120000" y="0"/>
            <a:ext cx="3600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72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kstvak 4"/>
          <p:cNvSpPr txBox="1"/>
          <p:nvPr userDrawn="1"/>
        </p:nvSpPr>
        <p:spPr>
          <a:xfrm>
            <a:off x="1130533" y="6142150"/>
            <a:ext cx="59632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976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9036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052000" y="1728000"/>
            <a:ext cx="774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2569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2" r:id="rId3"/>
    <p:sldLayoutId id="2147483650" r:id="rId4"/>
    <p:sldLayoutId id="2147483653" r:id="rId5"/>
    <p:sldLayoutId id="2147483657" r:id="rId6"/>
    <p:sldLayoutId id="2147483654" r:id="rId7"/>
    <p:sldLayoutId id="2147483655" r:id="rId8"/>
    <p:sldLayoutId id="2147483656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1E201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201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>
            <a:extLst>
              <a:ext uri="{FF2B5EF4-FFF2-40B4-BE49-F238E27FC236}">
                <a16:creationId xmlns:a16="http://schemas.microsoft.com/office/drawing/2014/main" id="{5BF33C1D-068A-4FDD-AE17-E6B3983E61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nl-NL" altLang="nl-NL" b="1" dirty="0"/>
            </a:br>
            <a:br>
              <a:rPr lang="nl-NL" altLang="nl-NL" b="1" dirty="0"/>
            </a:br>
            <a:br>
              <a:rPr lang="nl-NL" altLang="nl-NL" b="1" dirty="0"/>
            </a:br>
            <a:r>
              <a:rPr lang="nl-NL" altLang="nl-NL" b="1" dirty="0"/>
              <a:t> </a:t>
            </a:r>
            <a:r>
              <a:rPr lang="nl-NL" dirty="0"/>
              <a:t>Ziekten, Plagen</a:t>
            </a:r>
            <a:br>
              <a:rPr lang="nl-NL" dirty="0"/>
            </a:br>
            <a:r>
              <a:rPr lang="nl-NL" dirty="0"/>
              <a:t>en </a:t>
            </a:r>
            <a:br>
              <a:rPr lang="nl-NL" dirty="0"/>
            </a:br>
            <a:r>
              <a:rPr lang="nl-NL" dirty="0"/>
              <a:t>gebreken</a:t>
            </a:r>
            <a:endParaRPr lang="nl-NL" altLang="nl-NL" b="1" dirty="0"/>
          </a:p>
        </p:txBody>
      </p:sp>
      <p:pic>
        <p:nvPicPr>
          <p:cNvPr id="1026" name="Picture 2" descr="Wat weten we zelf eigenlijk? | SpringerLink">
            <a:extLst>
              <a:ext uri="{FF2B5EF4-FFF2-40B4-BE49-F238E27FC236}">
                <a16:creationId xmlns:a16="http://schemas.microsoft.com/office/drawing/2014/main" id="{95BA68EC-D7FC-DB08-9B6C-2498BF3F20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3" y="1756311"/>
            <a:ext cx="3234234" cy="381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ladluis - Plagen en Ziekten | CANNA">
            <a:extLst>
              <a:ext uri="{FF2B5EF4-FFF2-40B4-BE49-F238E27FC236}">
                <a16:creationId xmlns:a16="http://schemas.microsoft.com/office/drawing/2014/main" id="{F00ED4CF-B3D9-E81B-38BF-F247566AD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955" y="4633932"/>
            <a:ext cx="2952750" cy="15525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/>
          </p:cNvSpPr>
          <p:nvPr/>
        </p:nvSpPr>
        <p:spPr bwMode="auto">
          <a:xfrm>
            <a:off x="3178381" y="5"/>
            <a:ext cx="619271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3600" dirty="0" err="1"/>
              <a:t>Schimmels</a:t>
            </a:r>
            <a:endParaRPr lang="nl-NL" sz="3600" dirty="0"/>
          </a:p>
        </p:txBody>
      </p:sp>
      <p:pic>
        <p:nvPicPr>
          <p:cNvPr id="17411" name="Picture 3" descr="Bladvlekkenziekte in hortens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772" y="1555260"/>
            <a:ext cx="3722324" cy="3721228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fuchsia bladvlekkenziekt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23" y="1581512"/>
            <a:ext cx="3746116" cy="369497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fgeronde rechthoek 7"/>
          <p:cNvSpPr/>
          <p:nvPr/>
        </p:nvSpPr>
        <p:spPr>
          <a:xfrm>
            <a:off x="1155135" y="5800603"/>
            <a:ext cx="3456291" cy="276225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Bladvlekkenziekte in Fuchsia</a:t>
            </a:r>
          </a:p>
        </p:txBody>
      </p:sp>
      <p:sp>
        <p:nvSpPr>
          <p:cNvPr id="2" name="Afgeronde rechthoek 7"/>
          <p:cNvSpPr/>
          <p:nvPr/>
        </p:nvSpPr>
        <p:spPr>
          <a:xfrm>
            <a:off x="5845897" y="5800604"/>
            <a:ext cx="3455878" cy="276225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>
                <a:solidFill>
                  <a:srgbClr val="FFFFFF"/>
                </a:solidFill>
              </a:rPr>
              <a:t>Bladvlekkenziekte in Hortensia</a:t>
            </a:r>
          </a:p>
        </p:txBody>
      </p:sp>
    </p:spTree>
    <p:extLst>
      <p:ext uri="{BB962C8B-B14F-4D97-AF65-F5344CB8AC3E}">
        <p14:creationId xmlns:p14="http://schemas.microsoft.com/office/powerpoint/2010/main" val="36855955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Tijdelijke aanduiding voor dianummer 3"/>
          <p:cNvSpPr txBox="1">
            <a:spLocks noGrp="1"/>
          </p:cNvSpPr>
          <p:nvPr/>
        </p:nvSpPr>
        <p:spPr bwMode="auto">
          <a:xfrm>
            <a:off x="10005653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82A0BA3E-D2E5-409A-ADEA-BE8AF540637B}" type="slidenum">
              <a:rPr lang="en-US" sz="800">
                <a:solidFill>
                  <a:srgbClr val="969696"/>
                </a:solidFill>
              </a:rPr>
              <a:pPr algn="ctr" eaLnBrk="1" hangingPunct="1"/>
              <a:t>11</a:t>
            </a:fld>
            <a:endParaRPr lang="en-US" sz="800">
              <a:solidFill>
                <a:srgbClr val="969696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675170" y="5377672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Bladluizen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5851662" y="5377672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Witte vlieg</a:t>
            </a:r>
          </a:p>
        </p:txBody>
      </p:sp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10" y="1547975"/>
            <a:ext cx="3795613" cy="3228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529" y="1561385"/>
            <a:ext cx="3731338" cy="321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3125673" y="-20781"/>
            <a:ext cx="619271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err="1">
                <a:solidFill>
                  <a:schemeClr val="tx1"/>
                </a:solidFill>
              </a:rPr>
              <a:t>Insecten</a:t>
            </a:r>
            <a:endParaRPr lang="en-US" sz="3600" dirty="0">
              <a:solidFill>
                <a:schemeClr val="tx1"/>
              </a:solidFill>
            </a:endParaRPr>
          </a:p>
          <a:p>
            <a:endParaRPr lang="nl-NL" sz="36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15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nummer 3"/>
          <p:cNvSpPr txBox="1">
            <a:spLocks noGrp="1"/>
          </p:cNvSpPr>
          <p:nvPr/>
        </p:nvSpPr>
        <p:spPr bwMode="auto">
          <a:xfrm>
            <a:off x="10005653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75A60F46-8CC8-4316-A3C7-BB26D1F85AE2}" type="slidenum">
              <a:rPr lang="en-US" sz="800">
                <a:solidFill>
                  <a:srgbClr val="969696"/>
                </a:solidFill>
              </a:rPr>
              <a:pPr algn="ctr" eaLnBrk="1" hangingPunct="1"/>
              <a:t>12</a:t>
            </a:fld>
            <a:endParaRPr lang="en-US" sz="800">
              <a:solidFill>
                <a:srgbClr val="969696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996949" y="5630038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Schuimcicade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5610188" y="5630038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>
                <a:solidFill>
                  <a:srgbClr val="FFFFFF"/>
                </a:solidFill>
              </a:rPr>
              <a:t>Mineermot</a:t>
            </a: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89" y="1737446"/>
            <a:ext cx="3602052" cy="3383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019" y="1676408"/>
            <a:ext cx="3687843" cy="34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3296057" y="5"/>
            <a:ext cx="619271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Insecten</a:t>
            </a:r>
            <a:endParaRPr lang="en-US" sz="36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endParaRPr lang="nl-NL" sz="36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797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rhodo cicade 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6" y="1783779"/>
            <a:ext cx="3647611" cy="356754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bloedluis op appel 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575" y="1655938"/>
            <a:ext cx="3990106" cy="382322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fgeronde rechthoek 6"/>
          <p:cNvSpPr/>
          <p:nvPr/>
        </p:nvSpPr>
        <p:spPr>
          <a:xfrm>
            <a:off x="435852" y="5784395"/>
            <a:ext cx="3802675" cy="252413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 err="1">
                <a:solidFill>
                  <a:srgbClr val="FFFFFF"/>
                </a:solidFill>
                <a:latin typeface="Helvetica" pitchFamily="34" charset="0"/>
              </a:rPr>
              <a:t>Rhodondendroncicade</a:t>
            </a:r>
            <a:endParaRPr lang="nl-NL" sz="1200" dirty="0">
              <a:solidFill>
                <a:srgbClr val="FFFFFF"/>
              </a:solidFill>
              <a:latin typeface="Helvetica" pitchFamily="34" charset="0"/>
            </a:endParaRPr>
          </a:p>
        </p:txBody>
      </p:sp>
      <p:sp>
        <p:nvSpPr>
          <p:cNvPr id="2" name="Afgeronde rechthoek 6"/>
          <p:cNvSpPr/>
          <p:nvPr/>
        </p:nvSpPr>
        <p:spPr>
          <a:xfrm>
            <a:off x="5549575" y="5784395"/>
            <a:ext cx="3804139" cy="252413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  <a:latin typeface="Helvetica" pitchFamily="34" charset="0"/>
              </a:rPr>
              <a:t>Bloedluis op appel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 bwMode="auto">
          <a:xfrm>
            <a:off x="2993716" y="5"/>
            <a:ext cx="619271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Insecten</a:t>
            </a:r>
            <a:endParaRPr lang="en-US" sz="36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endParaRPr lang="nl-NL" sz="36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51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099012" y="163809"/>
            <a:ext cx="6192715" cy="4905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sz="3600" dirty="0"/>
              <a:t>Kevers en rupsen</a:t>
            </a:r>
            <a:endParaRPr lang="en-US" sz="3600" dirty="0"/>
          </a:p>
        </p:txBody>
      </p:sp>
      <p:sp>
        <p:nvSpPr>
          <p:cNvPr id="7" name="Afgeronde rechthoek 6"/>
          <p:cNvSpPr/>
          <p:nvPr/>
        </p:nvSpPr>
        <p:spPr>
          <a:xfrm>
            <a:off x="730859" y="5632019"/>
            <a:ext cx="34319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>
                <a:solidFill>
                  <a:srgbClr val="FFFFFF"/>
                </a:solidFill>
                <a:latin typeface="Helvetica" pitchFamily="34" charset="0"/>
              </a:rPr>
              <a:t>Rupsen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5871638" y="5619319"/>
            <a:ext cx="3445119" cy="2651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>
                <a:solidFill>
                  <a:srgbClr val="FFFFFF"/>
                </a:solidFill>
                <a:latin typeface="Helvetica" pitchFamily="34" charset="0"/>
              </a:rPr>
              <a:t>Kevers</a:t>
            </a:r>
          </a:p>
        </p:txBody>
      </p:sp>
      <p:pic>
        <p:nvPicPr>
          <p:cNvPr id="705541" name="Picture 5" descr="rupsen 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59" y="1838499"/>
            <a:ext cx="3831850" cy="3347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5542" name="Picture 6" descr="kev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68" y="1827834"/>
            <a:ext cx="3865415" cy="3358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688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850830"/>
              </p:ext>
            </p:extLst>
          </p:nvPr>
        </p:nvGraphicFramePr>
        <p:xfrm>
          <a:off x="784817" y="1052628"/>
          <a:ext cx="8360157" cy="371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Worksheet" r:id="rId3" imgW="4581457" imgH="1952535" progId="Excel.Sheet.8">
                  <p:embed/>
                </p:oleObj>
              </mc:Choice>
              <mc:Fallback>
                <p:oleObj name="Worksheet" r:id="rId3" imgW="4581457" imgH="1952535" progId="Excel.Sheet.8">
                  <p:embed/>
                  <p:pic>
                    <p:nvPicPr>
                      <p:cNvPr id="3277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4817" y="1052628"/>
                        <a:ext cx="8360157" cy="37163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1" name="Rectangle 3"/>
          <p:cNvSpPr>
            <a:spLocks noChangeArrowheads="1"/>
          </p:cNvSpPr>
          <p:nvPr/>
        </p:nvSpPr>
        <p:spPr bwMode="auto">
          <a:xfrm flipV="1">
            <a:off x="3288330" y="5025005"/>
            <a:ext cx="202223" cy="193331"/>
          </a:xfrm>
          <a:prstGeom prst="rect">
            <a:avLst/>
          </a:prstGeom>
          <a:solidFill>
            <a:srgbClr val="F40A04"/>
          </a:solidFill>
          <a:ln w="127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nl-NL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3490553" y="4967781"/>
            <a:ext cx="20310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nl-NL" sz="1400" dirty="0"/>
              <a:t> = Schadelijke periode</a:t>
            </a:r>
            <a:endParaRPr lang="en-US" sz="1400" dirty="0"/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title"/>
          </p:nvPr>
        </p:nvSpPr>
        <p:spPr>
          <a:xfrm>
            <a:off x="3917869" y="153418"/>
            <a:ext cx="7813431" cy="490537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nl-NL" sz="3600" dirty="0"/>
              <a:t>Levenscyclus van de taxuskever</a:t>
            </a:r>
            <a:endParaRPr lang="en-US" sz="3600" dirty="0"/>
          </a:p>
        </p:txBody>
      </p:sp>
      <p:pic>
        <p:nvPicPr>
          <p:cNvPr id="2050" name="Picture 2" descr="Taxuskever (vraat) en larven in de tuin herkennen en bestrijden - MAX  Vandaag">
            <a:extLst>
              <a:ext uri="{FF2B5EF4-FFF2-40B4-BE49-F238E27FC236}">
                <a16:creationId xmlns:a16="http://schemas.microsoft.com/office/drawing/2014/main" id="{89585C54-10B3-133A-6F85-805F569EE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721" y="4807066"/>
            <a:ext cx="2562225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apsnuitkever - Taxuskever herkennen en bestrijden | Lepona.nl">
            <a:extLst>
              <a:ext uri="{FF2B5EF4-FFF2-40B4-BE49-F238E27FC236}">
                <a16:creationId xmlns:a16="http://schemas.microsoft.com/office/drawing/2014/main" id="{0D6CDFCE-C800-995D-E9FD-6F5AB177A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17" y="5497931"/>
            <a:ext cx="4223279" cy="120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1367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8"/>
          <p:cNvSpPr>
            <a:spLocks/>
          </p:cNvSpPr>
          <p:nvPr/>
        </p:nvSpPr>
        <p:spPr bwMode="auto">
          <a:xfrm>
            <a:off x="3134427" y="20788"/>
            <a:ext cx="619271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nl-NL" sz="3600" dirty="0">
                <a:solidFill>
                  <a:schemeClr val="bg2">
                    <a:lumMod val="50000"/>
                  </a:schemeClr>
                </a:solidFill>
              </a:rPr>
              <a:t>Hardnekkige insecten</a:t>
            </a:r>
          </a:p>
        </p:txBody>
      </p:sp>
      <p:sp>
        <p:nvSpPr>
          <p:cNvPr id="9" name="Afgeronde rechthoek 7"/>
          <p:cNvSpPr/>
          <p:nvPr/>
        </p:nvSpPr>
        <p:spPr>
          <a:xfrm>
            <a:off x="5493695" y="5762410"/>
            <a:ext cx="3833447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>
                <a:solidFill>
                  <a:srgbClr val="FFFFFF"/>
                </a:solidFill>
              </a:rPr>
              <a:t>Kever op berk</a:t>
            </a:r>
          </a:p>
        </p:txBody>
      </p:sp>
      <p:sp>
        <p:nvSpPr>
          <p:cNvPr id="10" name="Afgeronde rechthoek 6"/>
          <p:cNvSpPr/>
          <p:nvPr/>
        </p:nvSpPr>
        <p:spPr>
          <a:xfrm>
            <a:off x="803229" y="5772729"/>
            <a:ext cx="3824655" cy="231775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Kommaschildluis op buxus</a:t>
            </a:r>
          </a:p>
        </p:txBody>
      </p:sp>
      <p:pic>
        <p:nvPicPr>
          <p:cNvPr id="11" name="Picture 5" descr="kommaschildluis op buxus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29" y="1764706"/>
            <a:ext cx="4311842" cy="363437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P10002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857" y="1729847"/>
            <a:ext cx="3866285" cy="368391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72107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 descr="Galmijt in drui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4066" y="2277946"/>
            <a:ext cx="3741962" cy="224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fgeronde rechthoek 6"/>
          <p:cNvSpPr/>
          <p:nvPr/>
        </p:nvSpPr>
        <p:spPr>
          <a:xfrm>
            <a:off x="1126466" y="5786352"/>
            <a:ext cx="3802675" cy="290513"/>
          </a:xfrm>
          <a:prstGeom prst="roundRect">
            <a:avLst/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 err="1">
                <a:solidFill>
                  <a:srgbClr val="FFFFFF"/>
                </a:solidFill>
              </a:rPr>
              <a:t>Viltmijt</a:t>
            </a:r>
            <a:r>
              <a:rPr lang="nl-NL" sz="1200" dirty="0">
                <a:solidFill>
                  <a:srgbClr val="FFFFFF"/>
                </a:solidFill>
              </a:rPr>
              <a:t> op druif (bovenkant &amp; onderkant)</a:t>
            </a:r>
          </a:p>
        </p:txBody>
      </p:sp>
      <p:pic>
        <p:nvPicPr>
          <p:cNvPr id="22530" name="Picture 2" descr="Galmijt in druif onderkant 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575168" y="1967107"/>
            <a:ext cx="3741962" cy="2864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fgeronde rechthoek 6"/>
          <p:cNvSpPr/>
          <p:nvPr/>
        </p:nvSpPr>
        <p:spPr>
          <a:xfrm>
            <a:off x="6612652" y="5795877"/>
            <a:ext cx="3181856" cy="280988"/>
          </a:xfrm>
          <a:prstGeom prst="roundRect">
            <a:avLst/>
          </a:prstGeom>
          <a:solidFill>
            <a:srgbClr val="E200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Galmijt (op beuk)</a:t>
            </a:r>
          </a:p>
        </p:txBody>
      </p:sp>
      <p:pic>
        <p:nvPicPr>
          <p:cNvPr id="8" name="Picture 3" descr="beukengalmijt 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805" y="1558020"/>
            <a:ext cx="3480703" cy="3741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4148793" y="75113"/>
            <a:ext cx="4621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600" dirty="0">
                <a:solidFill>
                  <a:schemeClr val="bg2">
                    <a:lumMod val="50000"/>
                  </a:schemeClr>
                </a:solidFill>
              </a:rPr>
              <a:t>Hardnekkige insecten</a:t>
            </a:r>
          </a:p>
        </p:txBody>
      </p:sp>
    </p:spTree>
    <p:extLst>
      <p:ext uri="{BB962C8B-B14F-4D97-AF65-F5344CB8AC3E}">
        <p14:creationId xmlns:p14="http://schemas.microsoft.com/office/powerpoint/2010/main" val="335886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 idx="4294967295"/>
          </p:nvPr>
        </p:nvSpPr>
        <p:spPr>
          <a:xfrm>
            <a:off x="4475164" y="92075"/>
            <a:ext cx="6192837" cy="490538"/>
          </a:xfrm>
        </p:spPr>
        <p:txBody>
          <a:bodyPr anchor="t">
            <a:noAutofit/>
          </a:bodyPr>
          <a:lstStyle/>
          <a:p>
            <a:pPr eaLnBrk="1" hangingPunct="1"/>
            <a:r>
              <a:rPr lang="en-US" sz="4000" dirty="0" err="1">
                <a:solidFill>
                  <a:schemeClr val="bg2">
                    <a:lumMod val="50000"/>
                  </a:schemeClr>
                </a:solidFill>
              </a:rPr>
              <a:t>Slakken</a:t>
            </a:r>
            <a:endParaRPr lang="nl-NL" sz="40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2227" name="Tijdelijke aanduiding voor dianummer 3"/>
          <p:cNvSpPr txBox="1">
            <a:spLocks noGrp="1"/>
          </p:cNvSpPr>
          <p:nvPr/>
        </p:nvSpPr>
        <p:spPr bwMode="auto">
          <a:xfrm>
            <a:off x="10005653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1586E4A3-BE38-431F-9E12-5CF39DADCBEA}" type="slidenum">
              <a:rPr lang="en-US" sz="800">
                <a:solidFill>
                  <a:srgbClr val="969696"/>
                </a:solidFill>
              </a:rPr>
              <a:pPr algn="ctr" eaLnBrk="1" hangingPunct="1"/>
              <a:t>18</a:t>
            </a:fld>
            <a:endParaRPr lang="en-US" sz="800">
              <a:solidFill>
                <a:srgbClr val="969696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1057469" y="5573713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Huisjesslak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5496232" y="5573713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>
                <a:solidFill>
                  <a:srgbClr val="FFFFFF"/>
                </a:solidFill>
              </a:rPr>
              <a:t>Naaktslak</a:t>
            </a: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8841" y="1613088"/>
            <a:ext cx="3151959" cy="346910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7825" y="1573590"/>
            <a:ext cx="3500147" cy="350860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562666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jdelijke aanduiding voor dianummer 3"/>
          <p:cNvSpPr txBox="1">
            <a:spLocks noGrp="1"/>
          </p:cNvSpPr>
          <p:nvPr/>
        </p:nvSpPr>
        <p:spPr bwMode="auto">
          <a:xfrm>
            <a:off x="10005653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705825EF-0ACC-451A-A4FF-A95B3B668C19}" type="slidenum">
              <a:rPr lang="en-US" sz="800">
                <a:solidFill>
                  <a:srgbClr val="969696"/>
                </a:solidFill>
              </a:rPr>
              <a:pPr algn="ctr" eaLnBrk="1" hangingPunct="1"/>
              <a:t>19</a:t>
            </a:fld>
            <a:endParaRPr lang="en-US" sz="800">
              <a:solidFill>
                <a:srgbClr val="969696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1126387" y="5775568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>
                <a:solidFill>
                  <a:srgbClr val="FFFFFF"/>
                </a:solidFill>
              </a:rPr>
              <a:t>Vraatschade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5996200" y="5775568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>
                <a:solidFill>
                  <a:srgbClr val="FFFFFF"/>
                </a:solidFill>
              </a:rPr>
              <a:t>Slakken eitjes</a:t>
            </a:r>
          </a:p>
        </p:txBody>
      </p: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4369" y="1787507"/>
            <a:ext cx="3827368" cy="361824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9678" y="1816199"/>
            <a:ext cx="3909522" cy="358955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2877089" y="51959"/>
            <a:ext cx="6192715" cy="490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err="1">
                <a:solidFill>
                  <a:schemeClr val="bg2">
                    <a:lumMod val="50000"/>
                  </a:schemeClr>
                </a:solidFill>
              </a:rPr>
              <a:t>Slakken</a:t>
            </a:r>
            <a:endParaRPr lang="nl-NL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4420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953E0-EFD8-45C0-BEB5-185CF8FB0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86C79C7-950D-4BC3-8EFF-F3862083B44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65402" y="2045616"/>
            <a:ext cx="8222598" cy="4110383"/>
          </a:xfrm>
        </p:spPr>
        <p:txBody>
          <a:bodyPr/>
          <a:lstStyle/>
          <a:p>
            <a:r>
              <a:rPr lang="nl-NL" dirty="0"/>
              <a:t>Schimmels </a:t>
            </a:r>
          </a:p>
          <a:p>
            <a:r>
              <a:rPr lang="nl-NL" dirty="0"/>
              <a:t>Insecten</a:t>
            </a:r>
          </a:p>
          <a:p>
            <a:r>
              <a:rPr lang="nl-NL" dirty="0"/>
              <a:t>Kevers en rupsen</a:t>
            </a:r>
          </a:p>
          <a:p>
            <a:r>
              <a:rPr lang="nl-NL" dirty="0"/>
              <a:t>Slakken</a:t>
            </a:r>
          </a:p>
          <a:p>
            <a:r>
              <a:rPr lang="nl-NL" dirty="0"/>
              <a:t>Gebrek verschijnselen (tekort aan een voedingsstof)</a:t>
            </a:r>
          </a:p>
          <a:p>
            <a:r>
              <a:rPr lang="nl-NL" dirty="0"/>
              <a:t>Overmaatverschijnselen (teveel aan een voedingsstof)</a:t>
            </a:r>
          </a:p>
          <a:p>
            <a:endParaRPr lang="nl-NL" dirty="0"/>
          </a:p>
          <a:p>
            <a:r>
              <a:rPr lang="nl-NL" dirty="0"/>
              <a:t>Oorzaken van ziektes en plagen</a:t>
            </a:r>
          </a:p>
          <a:p>
            <a:r>
              <a:rPr lang="nl-NL" dirty="0"/>
              <a:t>Bestrijding van ziektes en plagen</a:t>
            </a:r>
          </a:p>
        </p:txBody>
      </p:sp>
    </p:spTree>
    <p:extLst>
      <p:ext uri="{BB962C8B-B14F-4D97-AF65-F5344CB8AC3E}">
        <p14:creationId xmlns:p14="http://schemas.microsoft.com/office/powerpoint/2010/main" val="493191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02" y="1709864"/>
            <a:ext cx="8735290" cy="318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fgeronde rechthoek 6"/>
          <p:cNvSpPr/>
          <p:nvPr/>
        </p:nvSpPr>
        <p:spPr>
          <a:xfrm>
            <a:off x="1184562" y="5255819"/>
            <a:ext cx="8036169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b="1" dirty="0">
                <a:solidFill>
                  <a:srgbClr val="FFFFFF"/>
                </a:solidFill>
              </a:rPr>
              <a:t>DIT GELDT VOOR ALLE SLAKKENKORRELS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2922310" y="100669"/>
            <a:ext cx="8904862" cy="490539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600" dirty="0" err="1">
                <a:solidFill>
                  <a:schemeClr val="bg2">
                    <a:lumMod val="50000"/>
                  </a:schemeClr>
                </a:solidFill>
              </a:rPr>
              <a:t>Toepassing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</a:rPr>
              <a:t>slakkenkorrels</a:t>
            </a:r>
            <a:endParaRPr lang="nl-NL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601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8941" y="1892802"/>
            <a:ext cx="9101583" cy="3072395"/>
          </a:xfrm>
        </p:spPr>
        <p:txBody>
          <a:bodyPr>
            <a:normAutofit/>
          </a:bodyPr>
          <a:lstStyle/>
          <a:p>
            <a:pPr indent="0" algn="ctr">
              <a:buNone/>
            </a:pPr>
            <a:r>
              <a:rPr lang="en-US" sz="4800" dirty="0" err="1"/>
              <a:t>Oorzaken</a:t>
            </a:r>
            <a:r>
              <a:rPr lang="en-US" sz="4800" dirty="0"/>
              <a:t> van Schimmels</a:t>
            </a:r>
          </a:p>
          <a:p>
            <a:pPr indent="0" algn="ctr">
              <a:buNone/>
            </a:pPr>
            <a:r>
              <a:rPr lang="en-US" sz="4800" dirty="0"/>
              <a:t>en </a:t>
            </a:r>
            <a:r>
              <a:rPr lang="en-US" sz="4800" dirty="0" err="1"/>
              <a:t>Insecten</a:t>
            </a:r>
            <a:r>
              <a:rPr lang="en-US" sz="4800" dirty="0"/>
              <a:t> </a:t>
            </a:r>
          </a:p>
          <a:p>
            <a:pPr indent="0" algn="ctr">
              <a:buNone/>
            </a:pPr>
            <a:endParaRPr lang="en-US" sz="4800" dirty="0"/>
          </a:p>
          <a:p>
            <a:pPr indent="0" algn="ctr">
              <a:buNone/>
            </a:pPr>
            <a:r>
              <a:rPr lang="en-US" sz="4800" dirty="0"/>
              <a:t>en hoe ze te </a:t>
            </a:r>
            <a:r>
              <a:rPr lang="en-US" sz="4800" dirty="0" err="1"/>
              <a:t>voorkomen</a:t>
            </a:r>
            <a:endParaRPr lang="en-US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1E5C1E-84FE-4045-BC5A-258DDCD1C6E7}" type="slidenum">
              <a:rPr lang="nl-NL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207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320511" y="308785"/>
            <a:ext cx="10463753" cy="1878234"/>
          </a:xfrm>
        </p:spPr>
        <p:txBody>
          <a:bodyPr>
            <a:normAutofit/>
          </a:bodyPr>
          <a:lstStyle/>
          <a:p>
            <a:r>
              <a:rPr lang="nl-BE" sz="2800" dirty="0">
                <a:solidFill>
                  <a:schemeClr val="accent6">
                    <a:lumMod val="75000"/>
                  </a:schemeClr>
                </a:solidFill>
              </a:rPr>
              <a:t>   Overbemesting</a:t>
            </a:r>
            <a:r>
              <a:rPr lang="nl-BE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nl-BE" sz="2400" b="0" dirty="0">
                <a:solidFill>
                  <a:schemeClr val="accent6">
                    <a:lumMod val="75000"/>
                  </a:schemeClr>
                </a:solidFill>
              </a:rPr>
              <a:t>mijten, insecten, schimmels, bacteriële infecties</a:t>
            </a:r>
            <a:br>
              <a:rPr lang="nl-BE" sz="2400" b="0" dirty="0">
                <a:solidFill>
                  <a:schemeClr val="accent6">
                    <a:lumMod val="75000"/>
                  </a:schemeClr>
                </a:solidFill>
              </a:rPr>
            </a:br>
            <a:br>
              <a:rPr lang="nl-BE" sz="2400" b="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nl-BE" sz="2400" b="0" dirty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nl-BE" sz="2800" dirty="0" err="1">
                <a:solidFill>
                  <a:schemeClr val="accent6">
                    <a:lumMod val="75000"/>
                  </a:schemeClr>
                </a:solidFill>
              </a:rPr>
              <a:t>Onderbemesting</a:t>
            </a:r>
            <a:r>
              <a:rPr lang="nl-BE" sz="2800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nl-BE" sz="2400" b="0" dirty="0">
                <a:solidFill>
                  <a:schemeClr val="accent6">
                    <a:lumMod val="75000"/>
                  </a:schemeClr>
                </a:solidFill>
              </a:rPr>
              <a:t>insecten, schimmels</a:t>
            </a:r>
            <a:endParaRPr lang="de-DE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151" y="2426701"/>
            <a:ext cx="6685911" cy="4348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4181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3677" y="165549"/>
            <a:ext cx="7851531" cy="396875"/>
          </a:xfrm>
        </p:spPr>
        <p:txBody>
          <a:bodyPr>
            <a:noAutofit/>
          </a:bodyPr>
          <a:lstStyle/>
          <a:p>
            <a:pPr algn="ctr"/>
            <a:r>
              <a:rPr lang="nl-BE" sz="36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Te veel Natrium (N)</a:t>
            </a:r>
            <a:endParaRPr lang="de-DE" sz="36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94564" name="Picture 4" descr="Aesculus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8702" y="1395253"/>
            <a:ext cx="6858000" cy="4459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831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4664319" y="108857"/>
            <a:ext cx="3507764" cy="609600"/>
          </a:xfrm>
        </p:spPr>
        <p:txBody>
          <a:bodyPr>
            <a:normAutofit/>
          </a:bodyPr>
          <a:lstStyle/>
          <a:p>
            <a:pPr algn="ctr"/>
            <a:r>
              <a:rPr lang="de-DE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K  </a:t>
            </a:r>
            <a:r>
              <a:rPr lang="de-DE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kalium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7399" name="Rectangle 7"/>
          <p:cNvSpPr>
            <a:spLocks noChangeArrowheads="1"/>
          </p:cNvSpPr>
          <p:nvPr/>
        </p:nvSpPr>
        <p:spPr bwMode="auto">
          <a:xfrm>
            <a:off x="6601906" y="1556741"/>
            <a:ext cx="2325565" cy="136842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BE" dirty="0">
                <a:solidFill>
                  <a:srgbClr val="92D050"/>
                </a:solidFill>
              </a:rPr>
              <a:t>Op de oudste bladeren</a:t>
            </a:r>
            <a:endParaRPr lang="de-DE" dirty="0">
              <a:solidFill>
                <a:srgbClr val="92D05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791" y="996354"/>
            <a:ext cx="2266951" cy="38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371" y="2639530"/>
            <a:ext cx="2533651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16" y="3496779"/>
            <a:ext cx="2838451" cy="219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356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39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526" y="1380215"/>
            <a:ext cx="3438525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918565" y="108864"/>
            <a:ext cx="3522784" cy="581025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Fe</a:t>
            </a:r>
            <a:r>
              <a:rPr lang="de-DE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ijzer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3920279" y="4382808"/>
            <a:ext cx="2526323" cy="100806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BE" dirty="0">
                <a:solidFill>
                  <a:srgbClr val="92D050"/>
                </a:solidFill>
              </a:rPr>
              <a:t>Op de jongste bladeren</a:t>
            </a:r>
            <a:endParaRPr lang="de-DE" dirty="0">
              <a:solidFill>
                <a:srgbClr val="92D05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2" y="1008860"/>
            <a:ext cx="2714625" cy="3600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00" y="2394424"/>
            <a:ext cx="2519363" cy="3603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6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7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2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7" y="1400179"/>
            <a:ext cx="5300663" cy="4471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56227" y="148861"/>
            <a:ext cx="3670055" cy="600075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Mg </a:t>
            </a:r>
            <a:r>
              <a:rPr lang="de-DE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magnesium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8421" name="Rectangle 5"/>
          <p:cNvSpPr>
            <a:spLocks noChangeArrowheads="1"/>
          </p:cNvSpPr>
          <p:nvPr/>
        </p:nvSpPr>
        <p:spPr bwMode="auto">
          <a:xfrm>
            <a:off x="7873899" y="1387193"/>
            <a:ext cx="2592265" cy="122396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BE" dirty="0">
                <a:solidFill>
                  <a:srgbClr val="92D050"/>
                </a:solidFill>
              </a:rPr>
              <a:t>Op de oudste bladeren</a:t>
            </a:r>
            <a:endParaRPr lang="de-DE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04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8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4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35143" y="76327"/>
            <a:ext cx="3489080" cy="662952"/>
          </a:xfrm>
        </p:spPr>
        <p:txBody>
          <a:bodyPr>
            <a:normAutofit/>
          </a:bodyPr>
          <a:lstStyle/>
          <a:p>
            <a:pPr algn="ctr"/>
            <a:r>
              <a:rPr lang="de-DE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Cu</a:t>
            </a:r>
            <a:r>
              <a:rPr lang="de-DE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 </a:t>
            </a:r>
            <a:r>
              <a:rPr lang="de-DE" dirty="0" err="1">
                <a:solidFill>
                  <a:schemeClr val="accent4">
                    <a:lumMod val="75000"/>
                    <a:lumOff val="25000"/>
                  </a:schemeClr>
                </a:solidFill>
              </a:rPr>
              <a:t>koper</a:t>
            </a:r>
            <a:endParaRPr lang="de-DE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8725" name="Picture 5" descr="Camelli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464" y="1297471"/>
            <a:ext cx="2701636" cy="4952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7" name="Rectangle 7"/>
          <p:cNvSpPr>
            <a:spLocks noChangeArrowheads="1"/>
          </p:cNvSpPr>
          <p:nvPr/>
        </p:nvSpPr>
        <p:spPr bwMode="auto">
          <a:xfrm>
            <a:off x="7999540" y="4340822"/>
            <a:ext cx="2060331" cy="1584325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BE" dirty="0">
                <a:solidFill>
                  <a:srgbClr val="92D050"/>
                </a:solidFill>
              </a:rPr>
              <a:t>Groeipunten</a:t>
            </a:r>
            <a:endParaRPr lang="de-DE" dirty="0">
              <a:solidFill>
                <a:srgbClr val="92D05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171" y="1748214"/>
            <a:ext cx="19575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386" y="1028781"/>
            <a:ext cx="2573176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97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8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7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85385" y="130632"/>
            <a:ext cx="3498604" cy="630549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 err="1"/>
              <a:t>Mn</a:t>
            </a:r>
            <a:r>
              <a:rPr lang="de-DE" dirty="0"/>
              <a:t>- </a:t>
            </a:r>
            <a:r>
              <a:rPr lang="de-DE" dirty="0" err="1"/>
              <a:t>mangaan</a:t>
            </a:r>
            <a:endParaRPr lang="de-DE" dirty="0"/>
          </a:p>
        </p:txBody>
      </p:sp>
      <p:pic>
        <p:nvPicPr>
          <p:cNvPr id="155652" name="Picture 4" descr="Mn-gebrek Prunus av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611" y="1796271"/>
            <a:ext cx="2641505" cy="423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5655" name="Rectangle 7"/>
          <p:cNvSpPr>
            <a:spLocks noChangeArrowheads="1"/>
          </p:cNvSpPr>
          <p:nvPr/>
        </p:nvSpPr>
        <p:spPr bwMode="auto">
          <a:xfrm>
            <a:off x="3654206" y="2327028"/>
            <a:ext cx="3095624" cy="150815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nl-BE" dirty="0">
                <a:solidFill>
                  <a:srgbClr val="92D050"/>
                </a:solidFill>
              </a:rPr>
              <a:t>Op de jongere en jongste </a:t>
            </a:r>
          </a:p>
          <a:p>
            <a:pPr algn="ctr"/>
            <a:r>
              <a:rPr lang="nl-BE" dirty="0">
                <a:solidFill>
                  <a:srgbClr val="92D050"/>
                </a:solidFill>
              </a:rPr>
              <a:t>Bladeren</a:t>
            </a:r>
          </a:p>
          <a:p>
            <a:pPr algn="ctr"/>
            <a:r>
              <a:rPr lang="nl-BE" dirty="0">
                <a:solidFill>
                  <a:srgbClr val="92D050"/>
                </a:solidFill>
              </a:rPr>
              <a:t>“Kerstboomeffect”</a:t>
            </a:r>
            <a:endParaRPr lang="de-DE" dirty="0">
              <a:solidFill>
                <a:srgbClr val="92D05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95" y="1128480"/>
            <a:ext cx="2473781" cy="3905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896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5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5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6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6825" y="863058"/>
            <a:ext cx="8074236" cy="996950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b="1" dirty="0"/>
              <a:t>Witte vlieg </a:t>
            </a:r>
          </a:p>
        </p:txBody>
      </p:sp>
      <p:sp>
        <p:nvSpPr>
          <p:cNvPr id="7171" name="Tijdelijke aanduiding voor inhoud 2">
            <a:extLst>
              <a:ext uri="{FF2B5EF4-FFF2-40B4-BE49-F238E27FC236}">
                <a16:creationId xmlns:a16="http://schemas.microsoft.com/office/drawing/2014/main" id="{E224BC8B-2913-4038-A10D-36A485D9D1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00520" y="2133601"/>
            <a:ext cx="5663905" cy="4391025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br>
              <a:rPr lang="nl-NL" dirty="0"/>
            </a:b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D5DC9DDF-900F-43E7-8D44-93FC8B8DE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6825" y="1963573"/>
            <a:ext cx="2762053" cy="1838021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7CFD556E-D0BC-4B8D-A292-2322A0ECE6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639" y="1744695"/>
            <a:ext cx="2762053" cy="214312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119840EB-74BA-42D9-A8B0-A45872D60675}"/>
              </a:ext>
            </a:extLst>
          </p:cNvPr>
          <p:cNvSpPr txBox="1"/>
          <p:nvPr/>
        </p:nvSpPr>
        <p:spPr>
          <a:xfrm>
            <a:off x="1696825" y="4204355"/>
            <a:ext cx="234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Witte vlieg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AFA2217-F334-4CC9-9804-F8450069BBB8}"/>
              </a:ext>
            </a:extLst>
          </p:cNvPr>
          <p:cNvSpPr txBox="1"/>
          <p:nvPr/>
        </p:nvSpPr>
        <p:spPr>
          <a:xfrm>
            <a:off x="5750350" y="4308049"/>
            <a:ext cx="4744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Schadebeeld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Honingdauw door afscheiding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Daardoor roetdauw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Kan virussen overbrengen</a:t>
            </a:r>
          </a:p>
        </p:txBody>
      </p:sp>
    </p:spTree>
    <p:extLst>
      <p:ext uri="{BB962C8B-B14F-4D97-AF65-F5344CB8AC3E}">
        <p14:creationId xmlns:p14="http://schemas.microsoft.com/office/powerpoint/2010/main" val="19818034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jdelijke aanduiding voor dianummer 3"/>
          <p:cNvSpPr txBox="1">
            <a:spLocks noGrp="1"/>
          </p:cNvSpPr>
          <p:nvPr/>
        </p:nvSpPr>
        <p:spPr bwMode="auto">
          <a:xfrm>
            <a:off x="10005653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313749EF-4C0F-4013-B281-36226B3A8DBD}" type="slidenum">
              <a:rPr lang="en-US" sz="800">
                <a:solidFill>
                  <a:srgbClr val="969696"/>
                </a:solidFill>
              </a:rPr>
              <a:pPr algn="ctr" eaLnBrk="1" hangingPunct="1"/>
              <a:t>3</a:t>
            </a:fld>
            <a:endParaRPr lang="en-US" sz="800">
              <a:solidFill>
                <a:srgbClr val="969696"/>
              </a:solidFill>
            </a:endParaRPr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>
            <a:off x="2183429" y="2516188"/>
            <a:ext cx="2001715" cy="1992312"/>
            <a:chOff x="1063" y="1171"/>
            <a:chExt cx="1261" cy="1255"/>
          </a:xfrm>
        </p:grpSpPr>
        <p:pic>
          <p:nvPicPr>
            <p:cNvPr id="6176" name="Picture 4" descr="Pilzkrankheit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" y="1171"/>
              <a:ext cx="1222" cy="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7" name="Text Box 5"/>
            <p:cNvSpPr txBox="1">
              <a:spLocks noChangeArrowheads="1"/>
            </p:cNvSpPr>
            <p:nvPr/>
          </p:nvSpPr>
          <p:spPr bwMode="auto">
            <a:xfrm>
              <a:off x="1063" y="2152"/>
              <a:ext cx="1261" cy="2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200" b="1">
                  <a:ea typeface="Verdana" pitchFamily="34" charset="0"/>
                  <a:cs typeface="Arial" charset="0"/>
                </a:rPr>
                <a:t>Contact</a:t>
              </a:r>
            </a:p>
          </p:txBody>
        </p:sp>
      </p:grpSp>
      <p:grpSp>
        <p:nvGrpSpPr>
          <p:cNvPr id="6148" name="Group 6"/>
          <p:cNvGrpSpPr>
            <a:grpSpLocks/>
          </p:cNvGrpSpPr>
          <p:nvPr/>
        </p:nvGrpSpPr>
        <p:grpSpPr bwMode="auto">
          <a:xfrm>
            <a:off x="7896965" y="2528893"/>
            <a:ext cx="2039815" cy="1998663"/>
            <a:chOff x="1065" y="2595"/>
            <a:chExt cx="1267" cy="1259"/>
          </a:xfrm>
        </p:grpSpPr>
        <p:pic>
          <p:nvPicPr>
            <p:cNvPr id="6174" name="Picture 7" descr="Pilzkrankheit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" y="2595"/>
              <a:ext cx="1222" cy="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5" name="Text Box 8"/>
            <p:cNvSpPr txBox="1">
              <a:spLocks noChangeArrowheads="1"/>
            </p:cNvSpPr>
            <p:nvPr/>
          </p:nvSpPr>
          <p:spPr bwMode="auto">
            <a:xfrm>
              <a:off x="1065" y="3592"/>
              <a:ext cx="1267" cy="26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200" b="1">
                  <a:ea typeface="Verdana" pitchFamily="34" charset="0"/>
                  <a:cs typeface="Arial" charset="0"/>
                </a:rPr>
                <a:t>Hechting &amp; Infectie</a:t>
              </a:r>
            </a:p>
          </p:txBody>
        </p:sp>
      </p:grpSp>
      <p:sp>
        <p:nvSpPr>
          <p:cNvPr id="16389" name="Text Box 9"/>
          <p:cNvSpPr txBox="1">
            <a:spLocks noChangeArrowheads="1"/>
          </p:cNvSpPr>
          <p:nvPr/>
        </p:nvSpPr>
        <p:spPr bwMode="auto">
          <a:xfrm>
            <a:off x="2224460" y="2278064"/>
            <a:ext cx="1941635" cy="254044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1981" eaLnBrk="0" hangingPunct="0">
              <a:defRPr/>
            </a:pPr>
            <a:r>
              <a:rPr lang="de-DE" sz="1051" b="1" i="1" dirty="0">
                <a:latin typeface="Arial" pitchFamily="34" charset="0"/>
                <a:ea typeface="Verdana" pitchFamily="34" charset="0"/>
                <a:cs typeface="Arial" pitchFamily="34" charset="0"/>
              </a:rPr>
              <a:t>Schimmelsporen</a:t>
            </a:r>
            <a:endParaRPr lang="de-DE" sz="1400" b="1" i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390" name="Text Box 10"/>
          <p:cNvSpPr txBox="1">
            <a:spLocks noChangeArrowheads="1"/>
          </p:cNvSpPr>
          <p:nvPr/>
        </p:nvSpPr>
        <p:spPr bwMode="auto">
          <a:xfrm>
            <a:off x="7916013" y="2278064"/>
            <a:ext cx="2001715" cy="254044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1981" eaLnBrk="0" hangingPunct="0">
              <a:defRPr/>
            </a:pPr>
            <a:r>
              <a:rPr lang="de-DE" sz="1051" b="1" i="1" dirty="0" err="1">
                <a:latin typeface="Arial" pitchFamily="34" charset="0"/>
                <a:ea typeface="Verdana" pitchFamily="34" charset="0"/>
                <a:cs typeface="Arial" pitchFamily="34" charset="0"/>
              </a:rPr>
              <a:t>Kiembuis</a:t>
            </a:r>
            <a:endParaRPr lang="de-DE" sz="1051" b="1" i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391" name="Line 11"/>
          <p:cNvSpPr>
            <a:spLocks noChangeShapeType="1"/>
          </p:cNvSpPr>
          <p:nvPr/>
        </p:nvSpPr>
        <p:spPr bwMode="auto">
          <a:xfrm>
            <a:off x="2888277" y="2601917"/>
            <a:ext cx="323851" cy="32385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392" name="Line 12"/>
          <p:cNvSpPr>
            <a:spLocks noChangeShapeType="1"/>
          </p:cNvSpPr>
          <p:nvPr/>
        </p:nvSpPr>
        <p:spPr bwMode="auto">
          <a:xfrm flipH="1">
            <a:off x="9249512" y="2613030"/>
            <a:ext cx="196363" cy="336551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grpSp>
        <p:nvGrpSpPr>
          <p:cNvPr id="6153" name="Group 13"/>
          <p:cNvGrpSpPr>
            <a:grpSpLocks/>
          </p:cNvGrpSpPr>
          <p:nvPr/>
        </p:nvGrpSpPr>
        <p:grpSpPr bwMode="auto">
          <a:xfrm>
            <a:off x="5093682" y="2532070"/>
            <a:ext cx="2004647" cy="2003425"/>
            <a:chOff x="2542" y="1164"/>
            <a:chExt cx="1263" cy="1262"/>
          </a:xfrm>
        </p:grpSpPr>
        <p:pic>
          <p:nvPicPr>
            <p:cNvPr id="6172" name="Picture 14" descr="Pilzkrankheit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68" y="1164"/>
              <a:ext cx="1210" cy="9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73" name="Text Box 15"/>
            <p:cNvSpPr txBox="1">
              <a:spLocks noChangeArrowheads="1"/>
            </p:cNvSpPr>
            <p:nvPr/>
          </p:nvSpPr>
          <p:spPr bwMode="auto">
            <a:xfrm>
              <a:off x="2542" y="2152"/>
              <a:ext cx="1263" cy="2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200" b="1">
                  <a:ea typeface="Verdana" pitchFamily="34" charset="0"/>
                  <a:cs typeface="Arial" charset="0"/>
                </a:rPr>
                <a:t>Kieming</a:t>
              </a:r>
            </a:p>
          </p:txBody>
        </p:sp>
      </p:grpSp>
      <p:sp>
        <p:nvSpPr>
          <p:cNvPr id="16394" name="Line 16"/>
          <p:cNvSpPr>
            <a:spLocks noChangeShapeType="1"/>
          </p:cNvSpPr>
          <p:nvPr/>
        </p:nvSpPr>
        <p:spPr bwMode="auto">
          <a:xfrm>
            <a:off x="5858614" y="2616201"/>
            <a:ext cx="263769" cy="2667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395" name="Text Box 17"/>
          <p:cNvSpPr txBox="1">
            <a:spLocks noChangeArrowheads="1"/>
          </p:cNvSpPr>
          <p:nvPr/>
        </p:nvSpPr>
        <p:spPr bwMode="auto">
          <a:xfrm>
            <a:off x="5112734" y="2278064"/>
            <a:ext cx="1946031" cy="254044"/>
          </a:xfrm>
          <a:prstGeom prst="rect">
            <a:avLst/>
          </a:prstGeom>
          <a:solidFill>
            <a:schemeClr val="accent1"/>
          </a:solidFill>
          <a:ln w="127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761981" eaLnBrk="0" hangingPunct="0">
              <a:defRPr/>
            </a:pPr>
            <a:r>
              <a:rPr lang="de-DE" sz="1051" b="1" i="1" dirty="0" err="1">
                <a:latin typeface="Arial" pitchFamily="34" charset="0"/>
                <a:ea typeface="Verdana" pitchFamily="34" charset="0"/>
                <a:cs typeface="Arial" pitchFamily="34" charset="0"/>
              </a:rPr>
              <a:t>Waterdruppel</a:t>
            </a:r>
            <a:endParaRPr lang="de-DE" sz="1051" b="1" i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156" name="Titel 1"/>
          <p:cNvSpPr>
            <a:spLocks/>
          </p:cNvSpPr>
          <p:nvPr/>
        </p:nvSpPr>
        <p:spPr bwMode="auto">
          <a:xfrm>
            <a:off x="2148261" y="277821"/>
            <a:ext cx="619271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nl-NL" sz="4400">
              <a:solidFill>
                <a:schemeClr val="tx2"/>
              </a:solidFill>
            </a:endParaRPr>
          </a:p>
        </p:txBody>
      </p:sp>
      <p:sp>
        <p:nvSpPr>
          <p:cNvPr id="16397" name="Line 19"/>
          <p:cNvSpPr>
            <a:spLocks noChangeShapeType="1"/>
          </p:cNvSpPr>
          <p:nvPr/>
        </p:nvSpPr>
        <p:spPr bwMode="auto">
          <a:xfrm>
            <a:off x="7896959" y="4079875"/>
            <a:ext cx="2048608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398" name="Line 20"/>
          <p:cNvSpPr>
            <a:spLocks noChangeShapeType="1"/>
          </p:cNvSpPr>
          <p:nvPr/>
        </p:nvSpPr>
        <p:spPr bwMode="auto">
          <a:xfrm>
            <a:off x="5112734" y="4095751"/>
            <a:ext cx="1954823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399" name="Line 21"/>
          <p:cNvSpPr>
            <a:spLocks noChangeShapeType="1"/>
          </p:cNvSpPr>
          <p:nvPr/>
        </p:nvSpPr>
        <p:spPr bwMode="auto">
          <a:xfrm>
            <a:off x="2186360" y="4064000"/>
            <a:ext cx="2001715" cy="0"/>
          </a:xfrm>
          <a:prstGeom prst="line">
            <a:avLst/>
          </a:prstGeom>
          <a:noFill/>
          <a:ln w="57150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400" name="Rectangle 22"/>
          <p:cNvSpPr>
            <a:spLocks noChangeArrowheads="1"/>
          </p:cNvSpPr>
          <p:nvPr/>
        </p:nvSpPr>
        <p:spPr bwMode="auto">
          <a:xfrm>
            <a:off x="2124812" y="2278069"/>
            <a:ext cx="95251" cy="228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161" name="Text Box 23"/>
          <p:cNvSpPr txBox="1">
            <a:spLocks noChangeArrowheads="1"/>
          </p:cNvSpPr>
          <p:nvPr/>
        </p:nvSpPr>
        <p:spPr bwMode="auto">
          <a:xfrm>
            <a:off x="2448659" y="3546482"/>
            <a:ext cx="1072730" cy="276999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F5C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200" b="1" i="1">
                <a:ea typeface="Verdana" pitchFamily="34" charset="0"/>
                <a:cs typeface="Arial" charset="0"/>
              </a:rPr>
              <a:t>Bladweefsel</a:t>
            </a:r>
          </a:p>
        </p:txBody>
      </p:sp>
      <p:sp>
        <p:nvSpPr>
          <p:cNvPr id="16402" name="Rectangle 24"/>
          <p:cNvSpPr>
            <a:spLocks noChangeArrowheads="1"/>
          </p:cNvSpPr>
          <p:nvPr/>
        </p:nvSpPr>
        <p:spPr bwMode="auto">
          <a:xfrm>
            <a:off x="5036532" y="2259020"/>
            <a:ext cx="95251" cy="228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403" name="Rectangle 25"/>
          <p:cNvSpPr>
            <a:spLocks noChangeArrowheads="1"/>
          </p:cNvSpPr>
          <p:nvPr/>
        </p:nvSpPr>
        <p:spPr bwMode="auto">
          <a:xfrm>
            <a:off x="7063157" y="2268545"/>
            <a:ext cx="95251" cy="228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404" name="Rectangle 26"/>
          <p:cNvSpPr>
            <a:spLocks noChangeArrowheads="1"/>
          </p:cNvSpPr>
          <p:nvPr/>
        </p:nvSpPr>
        <p:spPr bwMode="auto">
          <a:xfrm>
            <a:off x="7822227" y="2259020"/>
            <a:ext cx="95251" cy="228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405" name="Rectangle 27"/>
          <p:cNvSpPr>
            <a:spLocks noChangeArrowheads="1"/>
          </p:cNvSpPr>
          <p:nvPr/>
        </p:nvSpPr>
        <p:spPr bwMode="auto">
          <a:xfrm>
            <a:off x="9898677" y="2259020"/>
            <a:ext cx="95251" cy="228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6406" name="Rectangle 28"/>
          <p:cNvSpPr>
            <a:spLocks noChangeArrowheads="1"/>
          </p:cNvSpPr>
          <p:nvPr/>
        </p:nvSpPr>
        <p:spPr bwMode="auto">
          <a:xfrm>
            <a:off x="4167557" y="2259020"/>
            <a:ext cx="95251" cy="228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167" name="Titel 28"/>
          <p:cNvSpPr>
            <a:spLocks noGrp="1"/>
          </p:cNvSpPr>
          <p:nvPr>
            <p:ph type="title" idx="4294967295"/>
          </p:nvPr>
        </p:nvSpPr>
        <p:spPr>
          <a:xfrm>
            <a:off x="1077797" y="555647"/>
            <a:ext cx="9144000" cy="490538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nl-NL" sz="4900" dirty="0"/>
              <a:t>Ontwikkeling van een schimmel</a:t>
            </a:r>
            <a:br>
              <a:rPr lang="nl-NL" sz="3600" dirty="0">
                <a:solidFill>
                  <a:schemeClr val="accent4">
                    <a:lumMod val="75000"/>
                    <a:lumOff val="25000"/>
                  </a:schemeClr>
                </a:solidFill>
              </a:rPr>
            </a:br>
            <a:endParaRPr lang="nl-NL" sz="36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82014" name="Rectangle 30"/>
          <p:cNvSpPr>
            <a:spLocks noChangeArrowheads="1"/>
          </p:cNvSpPr>
          <p:nvPr/>
        </p:nvSpPr>
        <p:spPr bwMode="auto">
          <a:xfrm>
            <a:off x="7678620" y="2057400"/>
            <a:ext cx="2372459" cy="27432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gamma/>
                  <a:tint val="0"/>
                  <a:invGamma/>
                  <a:alpha val="7500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682015" name="Rectangle 31"/>
          <p:cNvSpPr>
            <a:spLocks noChangeArrowheads="1"/>
          </p:cNvSpPr>
          <p:nvPr/>
        </p:nvSpPr>
        <p:spPr bwMode="auto">
          <a:xfrm>
            <a:off x="4910505" y="2057400"/>
            <a:ext cx="2370992" cy="27432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gamma/>
                  <a:tint val="0"/>
                  <a:invGamma/>
                  <a:alpha val="7500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682016" name="Rectangle 32"/>
          <p:cNvSpPr>
            <a:spLocks noChangeArrowheads="1"/>
          </p:cNvSpPr>
          <p:nvPr/>
        </p:nvSpPr>
        <p:spPr bwMode="auto">
          <a:xfrm>
            <a:off x="2148255" y="2057400"/>
            <a:ext cx="2370992" cy="27432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gamma/>
                  <a:tint val="0"/>
                  <a:invGamma/>
                  <a:alpha val="7500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682017" name="Rectangle 33"/>
          <p:cNvSpPr>
            <a:spLocks noChangeArrowheads="1"/>
          </p:cNvSpPr>
          <p:nvPr/>
        </p:nvSpPr>
        <p:spPr bwMode="auto">
          <a:xfrm>
            <a:off x="4910505" y="2057400"/>
            <a:ext cx="2370992" cy="27432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gamma/>
                  <a:tint val="0"/>
                  <a:invGamma/>
                  <a:alpha val="7500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281202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2014" grpId="0" animBg="1"/>
      <p:bldP spid="682014" grpId="1" animBg="1"/>
      <p:bldP spid="682015" grpId="0" animBg="1"/>
      <p:bldP spid="682015" grpId="1" animBg="1"/>
      <p:bldP spid="682016" grpId="0" animBg="1"/>
      <p:bldP spid="68201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97659" y="965887"/>
            <a:ext cx="7886700" cy="996950"/>
          </a:xfrm>
        </p:spPr>
        <p:txBody>
          <a:bodyPr/>
          <a:lstStyle/>
          <a:p>
            <a:pPr eaLnBrk="1" hangingPunct="1"/>
            <a:r>
              <a:rPr lang="nl-NL" altLang="nl-NL" dirty="0"/>
              <a:t>Bladluis</a:t>
            </a:r>
            <a:endParaRPr lang="nl-NL" altLang="nl-NL" b="1" dirty="0"/>
          </a:p>
        </p:txBody>
      </p:sp>
      <p:pic>
        <p:nvPicPr>
          <p:cNvPr id="3" name="Tijdelijke aanduiding voor inhoud 2">
            <a:extLst>
              <a:ext uri="{FF2B5EF4-FFF2-40B4-BE49-F238E27FC236}">
                <a16:creationId xmlns:a16="http://schemas.microsoft.com/office/drawing/2014/main" id="{CD82048C-ECD1-4EC7-BB15-CA50F343C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97658" y="2148232"/>
            <a:ext cx="3408425" cy="179217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AA34540-D0CC-4503-8C1A-FC0612E928A1}"/>
              </a:ext>
            </a:extLst>
          </p:cNvPr>
          <p:cNvSpPr txBox="1"/>
          <p:nvPr/>
        </p:nvSpPr>
        <p:spPr>
          <a:xfrm>
            <a:off x="1385740" y="4326903"/>
            <a:ext cx="3685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Groene perzikluis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D56061A-2536-40E0-8B71-2C89A4105DE1}"/>
              </a:ext>
            </a:extLst>
          </p:cNvPr>
          <p:cNvSpPr txBox="1"/>
          <p:nvPr/>
        </p:nvSpPr>
        <p:spPr>
          <a:xfrm>
            <a:off x="5771363" y="4326903"/>
            <a:ext cx="39665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/>
              <a:t>Schadebeeld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Honingdauw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Daardoor roetdauw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Vergroeiing blad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Bladsterfte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Gevaarlijk voor virussen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17127AC-024C-4AF8-A510-DE1627EAD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1365" y="1810227"/>
            <a:ext cx="3259514" cy="217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9889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6130FE-48D7-4BF6-8333-CE68C1B14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0" y="2234153"/>
            <a:ext cx="9933996" cy="801277"/>
          </a:xfrm>
        </p:spPr>
        <p:txBody>
          <a:bodyPr>
            <a:normAutofit/>
          </a:bodyPr>
          <a:lstStyle/>
          <a:p>
            <a:r>
              <a:rPr lang="nl-NL" sz="2800" dirty="0">
                <a:solidFill>
                  <a:schemeClr val="accent6">
                    <a:lumMod val="75000"/>
                  </a:schemeClr>
                </a:solidFill>
              </a:rPr>
              <a:t>Bestrijden van de plaag / het beschermen van het gewas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0AAD0D-F6C2-4ECC-BB9E-15D2BC6AF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84890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dianummer 3"/>
          <p:cNvSpPr txBox="1">
            <a:spLocks noGrp="1"/>
          </p:cNvSpPr>
          <p:nvPr/>
        </p:nvSpPr>
        <p:spPr bwMode="auto">
          <a:xfrm>
            <a:off x="10005648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299547DC-3A62-42AA-8E4F-6FDCB352AB59}" type="slidenum">
              <a:rPr lang="en-US" sz="800">
                <a:solidFill>
                  <a:srgbClr val="969696"/>
                </a:solidFill>
              </a:rPr>
              <a:pPr algn="ctr" eaLnBrk="1" hangingPunct="1"/>
              <a:t>32</a:t>
            </a:fld>
            <a:endParaRPr lang="en-US" sz="800">
              <a:solidFill>
                <a:srgbClr val="969696"/>
              </a:solidFill>
            </a:endParaRPr>
          </a:p>
        </p:txBody>
      </p:sp>
      <p:sp>
        <p:nvSpPr>
          <p:cNvPr id="28675" name="Titel 1"/>
          <p:cNvSpPr>
            <a:spLocks/>
          </p:cNvSpPr>
          <p:nvPr/>
        </p:nvSpPr>
        <p:spPr bwMode="auto">
          <a:xfrm>
            <a:off x="2148256" y="277815"/>
            <a:ext cx="619271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nl-NL" sz="4400">
              <a:solidFill>
                <a:schemeClr val="tx2"/>
              </a:solidFill>
            </a:endParaRPr>
          </a:p>
        </p:txBody>
      </p:sp>
      <p:pic>
        <p:nvPicPr>
          <p:cNvPr id="28676" name="Picture 5" descr="kontaktinsektizid Kop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60" y="1758950"/>
            <a:ext cx="2819400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847278" y="5383859"/>
            <a:ext cx="8521350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762000" eaLnBrk="0" hangingPunct="0">
              <a:defRPr/>
            </a:pPr>
            <a:r>
              <a:rPr lang="de-DE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Het</a:t>
            </a:r>
            <a:r>
              <a:rPr lang="de-DE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insect</a:t>
            </a:r>
            <a:r>
              <a:rPr lang="de-DE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moet</a:t>
            </a:r>
            <a:r>
              <a:rPr lang="de-DE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dus</a:t>
            </a:r>
            <a:r>
              <a:rPr lang="de-DE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door</a:t>
            </a:r>
            <a:r>
              <a:rPr lang="de-DE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het</a:t>
            </a:r>
            <a:r>
              <a:rPr lang="de-DE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middel</a:t>
            </a:r>
            <a:r>
              <a:rPr lang="de-DE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20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geraakt</a:t>
            </a:r>
            <a:r>
              <a:rPr lang="de-DE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worden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3394364" y="1783953"/>
            <a:ext cx="2140732" cy="252412"/>
          </a:xfrm>
          <a:prstGeom prst="roundRect">
            <a:avLst/>
          </a:prstGeom>
          <a:solidFill>
            <a:srgbClr val="2D6534"/>
          </a:solidFill>
          <a:ln w="3175"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</a:rPr>
              <a:t>Voordeel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9" name="Afgeronde rechthoek 8"/>
          <p:cNvSpPr/>
          <p:nvPr/>
        </p:nvSpPr>
        <p:spPr>
          <a:xfrm>
            <a:off x="3394364" y="2025003"/>
            <a:ext cx="2140732" cy="1181100"/>
          </a:xfrm>
          <a:prstGeom prst="roundRect">
            <a:avLst>
              <a:gd name="adj" fmla="val 2968"/>
            </a:avLst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l-NL" sz="1200" dirty="0">
                <a:solidFill>
                  <a:schemeClr val="tx1"/>
                </a:solidFill>
              </a:rPr>
              <a:t>Direct bruikbaar</a:t>
            </a:r>
          </a:p>
        </p:txBody>
      </p:sp>
      <p:sp>
        <p:nvSpPr>
          <p:cNvPr id="10" name="Afgeronde rechthoek 9"/>
          <p:cNvSpPr/>
          <p:nvPr/>
        </p:nvSpPr>
        <p:spPr>
          <a:xfrm>
            <a:off x="3350731" y="3651705"/>
            <a:ext cx="2140732" cy="252412"/>
          </a:xfrm>
          <a:prstGeom prst="roundRect">
            <a:avLst/>
          </a:prstGeom>
          <a:solidFill>
            <a:srgbClr val="2D6534"/>
          </a:solidFill>
          <a:ln w="3175"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</a:rPr>
              <a:t>Nadeel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11" name="Afgeronde rechthoek 10"/>
          <p:cNvSpPr/>
          <p:nvPr/>
        </p:nvSpPr>
        <p:spPr>
          <a:xfrm>
            <a:off x="3350731" y="3940664"/>
            <a:ext cx="2140732" cy="1181100"/>
          </a:xfrm>
          <a:prstGeom prst="roundRect">
            <a:avLst>
              <a:gd name="adj" fmla="val 2968"/>
            </a:avLst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l-NL" sz="1200" dirty="0">
                <a:solidFill>
                  <a:schemeClr val="tx1"/>
                </a:solidFill>
              </a:rPr>
              <a:t>Verstopte insecten blijven leven</a:t>
            </a:r>
          </a:p>
          <a:p>
            <a:pPr>
              <a:defRPr/>
            </a:pPr>
            <a:endParaRPr lang="nl-NL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nl-NL" sz="1200" dirty="0">
                <a:solidFill>
                  <a:schemeClr val="tx1"/>
                </a:solidFill>
              </a:rPr>
              <a:t>Geen lange nawerking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 bwMode="auto">
          <a:xfrm>
            <a:off x="1664679" y="66086"/>
            <a:ext cx="6192715" cy="49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nl-NL" sz="3600" dirty="0">
                <a:solidFill>
                  <a:schemeClr val="bg2">
                    <a:lumMod val="50000"/>
                  </a:schemeClr>
                </a:solidFill>
              </a:rPr>
              <a:t>Contact werking</a:t>
            </a:r>
            <a:endParaRPr lang="nl-NL" sz="36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801" y="1758950"/>
            <a:ext cx="3448921" cy="3339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171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0" grpId="0"/>
      <p:bldP spid="8" grpId="0" animBg="1"/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461014"/>
            <a:ext cx="3503233" cy="348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2" name="Tijdelijke aanduiding voor dianummer 3"/>
          <p:cNvSpPr txBox="1">
            <a:spLocks noGrp="1"/>
          </p:cNvSpPr>
          <p:nvPr/>
        </p:nvSpPr>
        <p:spPr bwMode="auto">
          <a:xfrm>
            <a:off x="10005653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04AC323D-C203-4AAA-9BA9-60E62CF8C308}" type="slidenum">
              <a:rPr lang="en-US" sz="800">
                <a:solidFill>
                  <a:srgbClr val="969696"/>
                </a:solidFill>
              </a:rPr>
              <a:pPr algn="ctr" eaLnBrk="1" hangingPunct="1"/>
              <a:t>33</a:t>
            </a:fld>
            <a:endParaRPr lang="en-US" sz="800">
              <a:solidFill>
                <a:srgbClr val="969696"/>
              </a:solidFill>
            </a:endParaRPr>
          </a:p>
        </p:txBody>
      </p:sp>
      <p:sp>
        <p:nvSpPr>
          <p:cNvPr id="40963" name="Titel 1"/>
          <p:cNvSpPr>
            <a:spLocks/>
          </p:cNvSpPr>
          <p:nvPr/>
        </p:nvSpPr>
        <p:spPr bwMode="auto">
          <a:xfrm>
            <a:off x="2148261" y="277821"/>
            <a:ext cx="6192715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endParaRPr lang="nl-NL" sz="4400">
              <a:solidFill>
                <a:schemeClr val="tx2"/>
              </a:solidFill>
            </a:endParaRPr>
          </a:p>
        </p:txBody>
      </p:sp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6" y="1085780"/>
            <a:ext cx="2858164" cy="4101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fgeronde rechthoek 7"/>
          <p:cNvSpPr/>
          <p:nvPr/>
        </p:nvSpPr>
        <p:spPr>
          <a:xfrm>
            <a:off x="3575614" y="1964725"/>
            <a:ext cx="1799099" cy="281949"/>
          </a:xfrm>
          <a:prstGeom prst="roundRect">
            <a:avLst/>
          </a:prstGeom>
          <a:solidFill>
            <a:srgbClr val="2D6534"/>
          </a:solidFill>
          <a:ln w="3175">
            <a:solidFill>
              <a:srgbClr val="66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200" dirty="0" err="1">
                <a:solidFill>
                  <a:schemeClr val="bg1"/>
                </a:solidFill>
              </a:rPr>
              <a:t>Voordeel</a:t>
            </a:r>
            <a:endParaRPr lang="nl-NL" sz="1200" dirty="0">
              <a:solidFill>
                <a:schemeClr val="bg1"/>
              </a:solidFill>
            </a:endParaRPr>
          </a:p>
        </p:txBody>
      </p:sp>
      <p:sp>
        <p:nvSpPr>
          <p:cNvPr id="9" name="Afgeronde rechthoek 8"/>
          <p:cNvSpPr/>
          <p:nvPr/>
        </p:nvSpPr>
        <p:spPr>
          <a:xfrm>
            <a:off x="3575614" y="2615462"/>
            <a:ext cx="1799099" cy="2571699"/>
          </a:xfrm>
          <a:prstGeom prst="roundRect">
            <a:avLst>
              <a:gd name="adj" fmla="val 2968"/>
            </a:avLst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nl-NL" sz="12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Langdurige bescherming</a:t>
            </a:r>
          </a:p>
          <a:p>
            <a:pPr>
              <a:defRPr/>
            </a:pPr>
            <a:endParaRPr lang="nl-NL" sz="12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nl-NL" sz="12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Niet zichtbare insecten worden ook gedood</a:t>
            </a:r>
          </a:p>
          <a:p>
            <a:pPr>
              <a:defRPr/>
            </a:pPr>
            <a:endParaRPr lang="nl-NL" sz="1200" dirty="0">
              <a:solidFill>
                <a:schemeClr val="accent4">
                  <a:lumMod val="75000"/>
                  <a:lumOff val="25000"/>
                </a:schemeClr>
              </a:solidFill>
            </a:endParaRPr>
          </a:p>
          <a:p>
            <a:pPr>
              <a:defRPr/>
            </a:pPr>
            <a:r>
              <a:rPr lang="nl-NL" sz="1200" dirty="0">
                <a:solidFill>
                  <a:schemeClr val="accent4">
                    <a:lumMod val="75000"/>
                    <a:lumOff val="25000"/>
                  </a:schemeClr>
                </a:solidFill>
              </a:rPr>
              <a:t>Nieuwe bladeren zijn ook beschermd</a:t>
            </a:r>
          </a:p>
          <a:p>
            <a:pPr>
              <a:defRPr/>
            </a:pPr>
            <a:endParaRPr lang="nl-NL" sz="12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200" dirty="0" err="1">
                <a:solidFill>
                  <a:schemeClr val="accent4">
                    <a:lumMod val="75000"/>
                    <a:lumOff val="25000"/>
                  </a:schemeClr>
                </a:solidFill>
                <a:cs typeface="Arial" charset="0"/>
              </a:rPr>
              <a:t>Betere</a:t>
            </a:r>
            <a:r>
              <a:rPr lang="de-DE" sz="1200" dirty="0">
                <a:solidFill>
                  <a:schemeClr val="accent4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de-DE" sz="1200" dirty="0" err="1">
                <a:solidFill>
                  <a:schemeClr val="accent4">
                    <a:lumMod val="75000"/>
                    <a:lumOff val="25000"/>
                  </a:schemeClr>
                </a:solidFill>
                <a:cs typeface="Arial" charset="0"/>
              </a:rPr>
              <a:t>verdeling</a:t>
            </a:r>
            <a:r>
              <a:rPr lang="de-DE" sz="1200" dirty="0">
                <a:solidFill>
                  <a:schemeClr val="accent4">
                    <a:lumMod val="75000"/>
                    <a:lumOff val="25000"/>
                  </a:schemeClr>
                </a:solidFill>
                <a:cs typeface="Arial" charset="0"/>
              </a:rPr>
              <a:t> van de </a:t>
            </a:r>
            <a:r>
              <a:rPr lang="de-DE" sz="1200" dirty="0" err="1">
                <a:solidFill>
                  <a:schemeClr val="accent4">
                    <a:lumMod val="75000"/>
                    <a:lumOff val="25000"/>
                  </a:schemeClr>
                </a:solidFill>
                <a:cs typeface="Arial" charset="0"/>
              </a:rPr>
              <a:t>werkzame</a:t>
            </a:r>
            <a:r>
              <a:rPr lang="de-DE" sz="1200" dirty="0">
                <a:solidFill>
                  <a:schemeClr val="accent4">
                    <a:lumMod val="75000"/>
                    <a:lumOff val="25000"/>
                  </a:schemeClr>
                </a:solidFill>
                <a:cs typeface="Arial" charset="0"/>
              </a:rPr>
              <a:t> </a:t>
            </a:r>
            <a:r>
              <a:rPr lang="de-DE" sz="1200" dirty="0" err="1">
                <a:solidFill>
                  <a:schemeClr val="accent4">
                    <a:lumMod val="75000"/>
                    <a:lumOff val="25000"/>
                  </a:schemeClr>
                </a:solidFill>
                <a:cs typeface="Arial" charset="0"/>
              </a:rPr>
              <a:t>stof</a:t>
            </a:r>
            <a:r>
              <a:rPr lang="de-DE" sz="1200" dirty="0">
                <a:solidFill>
                  <a:schemeClr val="accent4">
                    <a:lumMod val="75000"/>
                    <a:lumOff val="25000"/>
                  </a:schemeClr>
                </a:solidFill>
                <a:cs typeface="Arial" charset="0"/>
              </a:rPr>
              <a:t> in de plant</a:t>
            </a:r>
          </a:p>
          <a:p>
            <a:pPr>
              <a:defRPr/>
            </a:pP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40968" name="Titel 9"/>
          <p:cNvSpPr>
            <a:spLocks noGrp="1"/>
          </p:cNvSpPr>
          <p:nvPr>
            <p:ph type="title" idx="4294967295"/>
          </p:nvPr>
        </p:nvSpPr>
        <p:spPr>
          <a:xfrm>
            <a:off x="4475164" y="84139"/>
            <a:ext cx="6192837" cy="490537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nl-NL" sz="3600" dirty="0">
                <a:solidFill>
                  <a:schemeClr val="bg2">
                    <a:lumMod val="50000"/>
                  </a:schemeClr>
                </a:solidFill>
              </a:rPr>
              <a:t>Systemische werking</a:t>
            </a:r>
            <a:br>
              <a:rPr lang="nl-NL" sz="3600" dirty="0">
                <a:solidFill>
                  <a:schemeClr val="bg2">
                    <a:lumMod val="50000"/>
                  </a:schemeClr>
                </a:solidFill>
              </a:rPr>
            </a:br>
            <a:endParaRPr lang="nl-NL"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B368E8C-8348-EE3C-CF40-3F99BAF8F43F}"/>
              </a:ext>
            </a:extLst>
          </p:cNvPr>
          <p:cNvSpPr txBox="1"/>
          <p:nvPr/>
        </p:nvSpPr>
        <p:spPr>
          <a:xfrm>
            <a:off x="1693876" y="6088638"/>
            <a:ext cx="8527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762000" eaLnBrk="0" hangingPunct="0">
              <a:defRPr/>
            </a:pPr>
            <a:r>
              <a:rPr lang="de-DE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Het </a:t>
            </a:r>
            <a:r>
              <a:rPr lang="de-DE" sz="1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moet</a:t>
            </a:r>
            <a:r>
              <a:rPr lang="de-DE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dus</a:t>
            </a:r>
            <a:r>
              <a:rPr lang="de-DE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door</a:t>
            </a:r>
            <a:r>
              <a:rPr lang="de-DE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het</a:t>
            </a:r>
            <a:r>
              <a:rPr lang="de-DE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blad </a:t>
            </a:r>
            <a:r>
              <a:rPr lang="de-DE" sz="1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opgenomen</a:t>
            </a:r>
            <a:r>
              <a:rPr lang="de-DE" sz="1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worden</a:t>
            </a:r>
          </a:p>
        </p:txBody>
      </p:sp>
    </p:spTree>
    <p:extLst>
      <p:ext uri="{BB962C8B-B14F-4D97-AF65-F5344CB8AC3E}">
        <p14:creationId xmlns:p14="http://schemas.microsoft.com/office/powerpoint/2010/main" val="3694184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08312" y="589030"/>
            <a:ext cx="7886700" cy="996950"/>
          </a:xfrm>
        </p:spPr>
        <p:txBody>
          <a:bodyPr>
            <a:normAutofit/>
          </a:bodyPr>
          <a:lstStyle/>
          <a:p>
            <a:pPr eaLnBrk="1" hangingPunct="1"/>
            <a:r>
              <a:rPr lang="nl-NL" altLang="nl-NL" dirty="0"/>
              <a:t>Vangplaten </a:t>
            </a:r>
            <a:r>
              <a:rPr lang="nl-NL" altLang="nl-NL" sz="2700" dirty="0"/>
              <a:t>(vangen van insecten)</a:t>
            </a:r>
            <a:endParaRPr lang="nl-NL" altLang="nl-NL" sz="2700" b="1" dirty="0"/>
          </a:p>
        </p:txBody>
      </p:sp>
      <p:sp>
        <p:nvSpPr>
          <p:cNvPr id="7171" name="Tijdelijke aanduiding voor inhoud 2">
            <a:extLst>
              <a:ext uri="{FF2B5EF4-FFF2-40B4-BE49-F238E27FC236}">
                <a16:creationId xmlns:a16="http://schemas.microsoft.com/office/drawing/2014/main" id="{E224BC8B-2913-4038-A10D-36A485D9D1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8312" y="1677972"/>
            <a:ext cx="7409468" cy="4738260"/>
          </a:xfrm>
        </p:spPr>
        <p:txBody>
          <a:bodyPr>
            <a:normAutofit/>
          </a:bodyPr>
          <a:lstStyle/>
          <a:p>
            <a:pPr marL="342900" indent="-342900">
              <a:defRPr/>
            </a:pPr>
            <a:r>
              <a:rPr lang="nl-NL" dirty="0"/>
              <a:t>In de kleuren blauw en geel met een ‘</a:t>
            </a:r>
            <a:r>
              <a:rPr lang="nl-NL" dirty="0" err="1"/>
              <a:t>lijmlaag</a:t>
            </a:r>
            <a:r>
              <a:rPr lang="nl-NL" dirty="0"/>
              <a:t>’</a:t>
            </a:r>
          </a:p>
          <a:p>
            <a:pPr indent="0">
              <a:buNone/>
              <a:defRPr/>
            </a:pPr>
            <a:endParaRPr lang="nl-NL" dirty="0"/>
          </a:p>
          <a:p>
            <a:pPr marL="342900" indent="-342900">
              <a:defRPr/>
            </a:pPr>
            <a:r>
              <a:rPr lang="nl-NL" dirty="0"/>
              <a:t>Trekt voornamelijk witte vlieg, mineervlieg, trips en </a:t>
            </a:r>
            <a:r>
              <a:rPr lang="nl-NL" dirty="0" err="1"/>
              <a:t>varenrouwmug</a:t>
            </a:r>
            <a:r>
              <a:rPr lang="nl-NL" dirty="0"/>
              <a:t> aan.</a:t>
            </a:r>
          </a:p>
          <a:p>
            <a:pPr marL="342900" indent="-342900">
              <a:defRPr/>
            </a:pPr>
            <a:endParaRPr lang="nl-NL" dirty="0"/>
          </a:p>
          <a:p>
            <a:pPr marL="342900" indent="-342900">
              <a:defRPr/>
            </a:pPr>
            <a:r>
              <a:rPr lang="nl-NL" dirty="0"/>
              <a:t>Hang de platen zo dicht mogelijk bij de kop</a:t>
            </a:r>
          </a:p>
          <a:p>
            <a:pPr marL="342900" indent="-342900">
              <a:defRPr/>
            </a:pPr>
            <a:endParaRPr lang="nl-NL" dirty="0"/>
          </a:p>
          <a:p>
            <a:pPr marL="342900" indent="-342900">
              <a:defRPr/>
            </a:pPr>
            <a:r>
              <a:rPr lang="nl-NL" dirty="0"/>
              <a:t>Elke week controleren</a:t>
            </a:r>
          </a:p>
          <a:p>
            <a:pPr marL="342900" indent="-342900">
              <a:defRPr/>
            </a:pPr>
            <a:endParaRPr lang="nl-NL" dirty="0"/>
          </a:p>
          <a:p>
            <a:pPr marL="342900" indent="-342900">
              <a:defRPr/>
            </a:pPr>
            <a:r>
              <a:rPr lang="nl-NL" dirty="0"/>
              <a:t>Regelmatig vervangen</a:t>
            </a:r>
          </a:p>
        </p:txBody>
      </p:sp>
      <p:pic>
        <p:nvPicPr>
          <p:cNvPr id="1026" name="Picture 2" descr="https://www.kabelshop.nl/image/Aeroxon_Gele_lijmvallen_%7C_Aeroxon_10_stuks_Geurloos_Gifvrij_33441AE_K170115110_medium.jpg">
            <a:extLst>
              <a:ext uri="{FF2B5EF4-FFF2-40B4-BE49-F238E27FC236}">
                <a16:creationId xmlns:a16="http://schemas.microsoft.com/office/drawing/2014/main" id="{ADD9378D-852F-458E-A780-3ECF9463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10" y="-2357"/>
            <a:ext cx="30861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rimex Bug Scan vangstrook - Brimex">
            <a:extLst>
              <a:ext uri="{FF2B5EF4-FFF2-40B4-BE49-F238E27FC236}">
                <a16:creationId xmlns:a16="http://schemas.microsoft.com/office/drawing/2014/main" id="{E58F590A-4106-4A6C-BBD3-9234280BB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713" y="4225482"/>
            <a:ext cx="208597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87613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96825" y="863058"/>
            <a:ext cx="8074236" cy="9969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NL" b="1" dirty="0"/>
              <a:t>Eitjes op kaartjes</a:t>
            </a:r>
            <a:br>
              <a:rPr lang="nl-NL" altLang="nl-NL" b="1" dirty="0"/>
            </a:br>
            <a:endParaRPr lang="nl-NL" altLang="nl-NL" b="1" dirty="0"/>
          </a:p>
        </p:txBody>
      </p:sp>
      <p:sp>
        <p:nvSpPr>
          <p:cNvPr id="7171" name="Tijdelijke aanduiding voor inhoud 2">
            <a:extLst>
              <a:ext uri="{FF2B5EF4-FFF2-40B4-BE49-F238E27FC236}">
                <a16:creationId xmlns:a16="http://schemas.microsoft.com/office/drawing/2014/main" id="{E224BC8B-2913-4038-A10D-36A485D9D1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96825" y="1973345"/>
            <a:ext cx="6825006" cy="4391025"/>
          </a:xfrm>
        </p:spPr>
        <p:txBody>
          <a:bodyPr>
            <a:noAutofit/>
          </a:bodyPr>
          <a:lstStyle/>
          <a:p>
            <a:pPr indent="0">
              <a:buNone/>
              <a:defRPr/>
            </a:pPr>
            <a:r>
              <a:rPr lang="nl-NL" dirty="0"/>
              <a:t>Goed voorbeeld zijn de EN-Strips tegen witte vlieg.</a:t>
            </a:r>
          </a:p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r>
              <a:rPr lang="nl-NL" dirty="0"/>
              <a:t>Elke doosje bevat kartonnen strippen met vijf kaartjes in folie met geparasiteerde </a:t>
            </a:r>
            <a:r>
              <a:rPr lang="nl-NL" dirty="0" err="1"/>
              <a:t>wittevlieg</a:t>
            </a:r>
            <a:r>
              <a:rPr lang="nl-NL" dirty="0"/>
              <a:t> poppen.</a:t>
            </a:r>
          </a:p>
          <a:p>
            <a:pPr indent="0">
              <a:buNone/>
              <a:defRPr/>
            </a:pPr>
            <a:br>
              <a:rPr lang="nl-NL" dirty="0"/>
            </a:br>
            <a:r>
              <a:rPr lang="nl-NL" dirty="0"/>
              <a:t>10 kartonnen strips waar 3000 sluipwespen uitkomen.</a:t>
            </a:r>
          </a:p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r>
              <a:rPr lang="nl-NL" dirty="0"/>
              <a:t>Elk kaartje bevatten 60 eitjes van de sluipwesp</a:t>
            </a:r>
          </a:p>
          <a:p>
            <a:pPr indent="0">
              <a:buNone/>
              <a:defRPr/>
            </a:pPr>
            <a:br>
              <a:rPr lang="nl-NL" dirty="0"/>
            </a:br>
            <a:endParaRPr lang="nl-NL" dirty="0"/>
          </a:p>
        </p:txBody>
      </p:sp>
      <p:pic>
        <p:nvPicPr>
          <p:cNvPr id="22530" name="Picture 2" descr="https://www.koppert.be/content/_processed_/8/7/csm_En-strip_01_bd61de62aa.jpg">
            <a:extLst>
              <a:ext uri="{FF2B5EF4-FFF2-40B4-BE49-F238E27FC236}">
                <a16:creationId xmlns:a16="http://schemas.microsoft.com/office/drawing/2014/main" id="{13D798FC-6729-4F55-81BE-25A4676A8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937" y="4037037"/>
            <a:ext cx="2224248" cy="222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4771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52650" y="838200"/>
            <a:ext cx="7886700" cy="996950"/>
          </a:xfrm>
        </p:spPr>
        <p:txBody>
          <a:bodyPr/>
          <a:lstStyle/>
          <a:p>
            <a:pPr eaLnBrk="1" hangingPunct="1"/>
            <a:r>
              <a:rPr lang="nl-NL" altLang="nl-NL" b="1" dirty="0"/>
              <a:t>Kleine flesjes</a:t>
            </a:r>
          </a:p>
        </p:txBody>
      </p:sp>
      <p:sp>
        <p:nvSpPr>
          <p:cNvPr id="7171" name="Tijdelijke aanduiding voor inhoud 2">
            <a:extLst>
              <a:ext uri="{FF2B5EF4-FFF2-40B4-BE49-F238E27FC236}">
                <a16:creationId xmlns:a16="http://schemas.microsoft.com/office/drawing/2014/main" id="{E224BC8B-2913-4038-A10D-36A485D9D1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27129" y="1628775"/>
            <a:ext cx="6933365" cy="4391025"/>
          </a:xfrm>
        </p:spPr>
        <p:txBody>
          <a:bodyPr>
            <a:normAutofit fontScale="92500"/>
          </a:bodyPr>
          <a:lstStyle/>
          <a:p>
            <a:pPr indent="0">
              <a:buNone/>
              <a:defRPr/>
            </a:pPr>
            <a:r>
              <a:rPr lang="nl-NL" dirty="0"/>
              <a:t>Goed voorbeeld is </a:t>
            </a:r>
            <a:r>
              <a:rPr lang="nl-NL" dirty="0" err="1"/>
              <a:t>Aphipar</a:t>
            </a:r>
            <a:r>
              <a:rPr lang="nl-NL" dirty="0"/>
              <a:t> (</a:t>
            </a:r>
            <a:r>
              <a:rPr lang="nl-NL" dirty="0" err="1"/>
              <a:t>aphidius</a:t>
            </a:r>
            <a:r>
              <a:rPr lang="nl-NL" dirty="0"/>
              <a:t> </a:t>
            </a:r>
            <a:r>
              <a:rPr lang="nl-NL" dirty="0" err="1"/>
              <a:t>colemani</a:t>
            </a:r>
            <a:r>
              <a:rPr lang="nl-NL" dirty="0"/>
              <a:t> –petrischaal) (sluipwesp) tegen luis</a:t>
            </a:r>
          </a:p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r>
              <a:rPr lang="nl-NL" dirty="0"/>
              <a:t>Hoe werkt het?</a:t>
            </a:r>
          </a:p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r>
              <a:rPr lang="nl-NL" dirty="0"/>
              <a:t>De volwassen vrouwelijke sluipwesp legt haar eieren in de bladluis. De geparasiteerde bladluis zwelt op en vormt een leerachtige, grijs- of bruingekleurde mummie. </a:t>
            </a:r>
          </a:p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r>
              <a:rPr lang="nl-NL" dirty="0"/>
              <a:t>De eerste volwassen sluipwespen komen ongeveer twee weken na het uitzetten tevoorschijn via een rond gaatje aan de achterkant van de mummie.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124A409-1993-40B7-8D91-B12AE1C0D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3378" y="4165957"/>
            <a:ext cx="2345064" cy="234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8831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27799" y="1021080"/>
            <a:ext cx="8568789" cy="996950"/>
          </a:xfrm>
        </p:spPr>
        <p:txBody>
          <a:bodyPr/>
          <a:lstStyle/>
          <a:p>
            <a:pPr eaLnBrk="1" hangingPunct="1"/>
            <a:r>
              <a:rPr lang="nl-NL" altLang="nl-NL" b="1" dirty="0"/>
              <a:t>Afbreekbaar plastic zakjes</a:t>
            </a:r>
          </a:p>
        </p:txBody>
      </p:sp>
      <p:sp>
        <p:nvSpPr>
          <p:cNvPr id="7171" name="Tijdelijke aanduiding voor inhoud 2">
            <a:extLst>
              <a:ext uri="{FF2B5EF4-FFF2-40B4-BE49-F238E27FC236}">
                <a16:creationId xmlns:a16="http://schemas.microsoft.com/office/drawing/2014/main" id="{E224BC8B-2913-4038-A10D-36A485D9D1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27799" y="2133601"/>
            <a:ext cx="7808193" cy="4391025"/>
          </a:xfrm>
        </p:spPr>
        <p:txBody>
          <a:bodyPr>
            <a:normAutofit/>
          </a:bodyPr>
          <a:lstStyle/>
          <a:p>
            <a:pPr indent="0">
              <a:buNone/>
              <a:defRPr/>
            </a:pPr>
            <a:r>
              <a:rPr lang="nl-NL" dirty="0"/>
              <a:t>Goed voorbeeld is de roofmijt </a:t>
            </a:r>
            <a:r>
              <a:rPr lang="nl-NL" dirty="0" err="1"/>
              <a:t>Swirsky</a:t>
            </a:r>
            <a:r>
              <a:rPr lang="nl-NL" dirty="0"/>
              <a:t> tegen trips.</a:t>
            </a:r>
          </a:p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r>
              <a:rPr lang="nl-NL" dirty="0"/>
              <a:t>Hoe werkt het?</a:t>
            </a:r>
          </a:p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r>
              <a:rPr lang="nl-NL" dirty="0"/>
              <a:t>Volwassen roofmijten zoeken naar prooi, wachten eventueel op nieuwe prooi en voeden zich ermee.</a:t>
            </a:r>
          </a:p>
          <a:p>
            <a:pPr indent="0">
              <a:buNone/>
              <a:defRPr/>
            </a:pPr>
            <a:br>
              <a:rPr lang="nl-NL" dirty="0"/>
            </a:br>
            <a:r>
              <a:rPr lang="nl-NL" dirty="0"/>
              <a:t>Er komen 6 weken lang roofmijten uit het zakje.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0C99EA5-5B26-450E-85C7-FDA82FA8F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9073" y="4096687"/>
            <a:ext cx="1713124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5432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9559" y="838200"/>
            <a:ext cx="9209791" cy="996950"/>
          </a:xfrm>
        </p:spPr>
        <p:txBody>
          <a:bodyPr>
            <a:normAutofit fontScale="90000"/>
          </a:bodyPr>
          <a:lstStyle/>
          <a:p>
            <a:r>
              <a:rPr lang="nl-NL" b="0" dirty="0"/>
              <a:t>Toepassing van </a:t>
            </a:r>
            <a:r>
              <a:rPr lang="nl-NL" b="0" dirty="0" err="1"/>
              <a:t>Aphidalia</a:t>
            </a:r>
            <a:br>
              <a:rPr lang="nl-NL" b="0" dirty="0"/>
            </a:br>
            <a:r>
              <a:rPr lang="nl-NL" b="0" dirty="0"/>
              <a:t>(lieveheersbeestje)</a:t>
            </a:r>
            <a:endParaRPr lang="nl-NL" altLang="nl-NL" b="1" dirty="0"/>
          </a:p>
        </p:txBody>
      </p:sp>
      <p:sp>
        <p:nvSpPr>
          <p:cNvPr id="7171" name="Tijdelijke aanduiding voor inhoud 2">
            <a:extLst>
              <a:ext uri="{FF2B5EF4-FFF2-40B4-BE49-F238E27FC236}">
                <a16:creationId xmlns:a16="http://schemas.microsoft.com/office/drawing/2014/main" id="{E224BC8B-2913-4038-A10D-36A485D9D1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53899" y="2218442"/>
            <a:ext cx="7839075" cy="4391025"/>
          </a:xfrm>
        </p:spPr>
        <p:txBody>
          <a:bodyPr>
            <a:normAutofit/>
          </a:bodyPr>
          <a:lstStyle/>
          <a:p>
            <a:pPr indent="0">
              <a:buNone/>
            </a:pPr>
            <a:r>
              <a:rPr lang="nl-NL" b="1" dirty="0"/>
              <a:t>In de kas</a:t>
            </a:r>
          </a:p>
          <a:p>
            <a:pPr indent="0">
              <a:buNone/>
            </a:pPr>
            <a:endParaRPr lang="nl-NL" b="1" dirty="0"/>
          </a:p>
          <a:p>
            <a:pPr marL="342900" indent="-342900"/>
            <a:r>
              <a:rPr lang="nl-NL" dirty="0"/>
              <a:t>Op aangetaste bladeren</a:t>
            </a:r>
          </a:p>
          <a:p>
            <a:pPr indent="0">
              <a:buNone/>
            </a:pPr>
            <a:endParaRPr lang="nl-NL" dirty="0"/>
          </a:p>
          <a:p>
            <a:pPr indent="0">
              <a:buNone/>
            </a:pPr>
            <a:endParaRPr lang="nl-NL" dirty="0"/>
          </a:p>
          <a:p>
            <a:pPr indent="0">
              <a:buNone/>
              <a:defRPr/>
            </a:pPr>
            <a:endParaRPr lang="nl-NL" dirty="0"/>
          </a:p>
        </p:txBody>
      </p:sp>
      <p:pic>
        <p:nvPicPr>
          <p:cNvPr id="28674" name="Picture 2" descr="https://www.koppert.be/content/_processed_/4/b/csm_Adalia_bipunctata-1_aa685833f6.jpg">
            <a:extLst>
              <a:ext uri="{FF2B5EF4-FFF2-40B4-BE49-F238E27FC236}">
                <a16:creationId xmlns:a16="http://schemas.microsoft.com/office/drawing/2014/main" id="{F5EA1C42-FDBB-448B-9D8D-6D6A206F9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14" y="1931667"/>
            <a:ext cx="2119545" cy="2119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1AC22786-6DA4-4C06-ACFC-76AFE3F44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577" y="4703064"/>
            <a:ext cx="5353566" cy="150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706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77995" y="673871"/>
            <a:ext cx="7886700" cy="996950"/>
          </a:xfrm>
        </p:spPr>
        <p:txBody>
          <a:bodyPr/>
          <a:lstStyle/>
          <a:p>
            <a:pPr eaLnBrk="1" hangingPunct="1"/>
            <a:r>
              <a:rPr lang="nl-NL" altLang="nl-NL" dirty="0" err="1"/>
              <a:t>Ferhormoonval</a:t>
            </a:r>
            <a:endParaRPr lang="nl-NL" altLang="nl-NL" b="1" dirty="0"/>
          </a:p>
        </p:txBody>
      </p:sp>
      <p:sp>
        <p:nvSpPr>
          <p:cNvPr id="7171" name="Tijdelijke aanduiding voor inhoud 2">
            <a:extLst>
              <a:ext uri="{FF2B5EF4-FFF2-40B4-BE49-F238E27FC236}">
                <a16:creationId xmlns:a16="http://schemas.microsoft.com/office/drawing/2014/main" id="{E224BC8B-2913-4038-A10D-36A485D9D1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1689" y="1791093"/>
            <a:ext cx="7311861" cy="4738260"/>
          </a:xfrm>
        </p:spPr>
        <p:txBody>
          <a:bodyPr>
            <a:normAutofit/>
          </a:bodyPr>
          <a:lstStyle/>
          <a:p>
            <a:pPr marL="342900" indent="-342900">
              <a:defRPr/>
            </a:pPr>
            <a:r>
              <a:rPr lang="nl-NL" dirty="0"/>
              <a:t>Trekt insecten aan door geur of lokstoffen (voor paring)</a:t>
            </a:r>
          </a:p>
          <a:p>
            <a:pPr marL="342900" indent="-342900">
              <a:defRPr/>
            </a:pPr>
            <a:endParaRPr lang="nl-NL" dirty="0"/>
          </a:p>
          <a:p>
            <a:pPr marL="342900" indent="-342900">
              <a:defRPr/>
            </a:pPr>
            <a:r>
              <a:rPr lang="nl-NL" dirty="0"/>
              <a:t>Vangt maar 1 type vlinder weg</a:t>
            </a:r>
          </a:p>
          <a:p>
            <a:pPr marL="342900" indent="-342900">
              <a:defRPr/>
            </a:pPr>
            <a:endParaRPr lang="nl-NL" dirty="0"/>
          </a:p>
          <a:p>
            <a:pPr marL="342900" indent="-342900">
              <a:defRPr/>
            </a:pPr>
            <a:r>
              <a:rPr lang="nl-NL" dirty="0"/>
              <a:t>Is ongeveer 6 weken werkzaam</a:t>
            </a:r>
          </a:p>
          <a:p>
            <a:pPr marL="342900" indent="-342900">
              <a:defRPr/>
            </a:pPr>
            <a:endParaRPr lang="nl-NL" dirty="0"/>
          </a:p>
          <a:p>
            <a:pPr marL="342900" indent="-342900">
              <a:defRPr/>
            </a:pPr>
            <a:endParaRPr lang="nl-NL" dirty="0"/>
          </a:p>
          <a:p>
            <a:pPr marL="342900" indent="-342900">
              <a:defRPr/>
            </a:pPr>
            <a:endParaRPr lang="nl-NL" dirty="0"/>
          </a:p>
          <a:p>
            <a:pPr marL="342900" indent="-342900">
              <a:defRPr/>
            </a:pP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FFC9FE-8B9C-42FD-B582-13F2AFCDF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906" y="4259934"/>
            <a:ext cx="4064900" cy="21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32137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37329" y="849768"/>
            <a:ext cx="7450281" cy="5597663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34372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>
            <a:extLst>
              <a:ext uri="{FF2B5EF4-FFF2-40B4-BE49-F238E27FC236}">
                <a16:creationId xmlns:a16="http://schemas.microsoft.com/office/drawing/2014/main" id="{80899F95-2E30-4511-922B-B88C19CF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15678" y="838200"/>
            <a:ext cx="8323672" cy="996950"/>
          </a:xfrm>
        </p:spPr>
        <p:txBody>
          <a:bodyPr/>
          <a:lstStyle/>
          <a:p>
            <a:pPr eaLnBrk="1" hangingPunct="1"/>
            <a:r>
              <a:rPr lang="nl-NL" altLang="nl-NL" b="1" dirty="0"/>
              <a:t>Drones</a:t>
            </a:r>
          </a:p>
        </p:txBody>
      </p:sp>
      <p:sp>
        <p:nvSpPr>
          <p:cNvPr id="7171" name="Tijdelijke aanduiding voor inhoud 2">
            <a:extLst>
              <a:ext uri="{FF2B5EF4-FFF2-40B4-BE49-F238E27FC236}">
                <a16:creationId xmlns:a16="http://schemas.microsoft.com/office/drawing/2014/main" id="{E224BC8B-2913-4038-A10D-36A485D9D1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7895" y="1835150"/>
            <a:ext cx="7560297" cy="4391025"/>
          </a:xfrm>
        </p:spPr>
        <p:txBody>
          <a:bodyPr>
            <a:normAutofit fontScale="92500" lnSpcReduction="20000"/>
          </a:bodyPr>
          <a:lstStyle/>
          <a:p>
            <a:pPr indent="0">
              <a:buNone/>
              <a:defRPr/>
            </a:pPr>
            <a:r>
              <a:rPr lang="nl-NL" dirty="0"/>
              <a:t>De drones zijn met een lengte en breedte van maar een aantal centimeters klein en erg wendbaar.</a:t>
            </a:r>
          </a:p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r>
              <a:rPr lang="nl-NL" dirty="0"/>
              <a:t>Ze staan op zogeheten basisstations verspreid door de kas te wachten tot er een mot gedetecteerd wordt door bijbehorende stereocamera’s. </a:t>
            </a:r>
          </a:p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r>
              <a:rPr lang="nl-NL" dirty="0"/>
              <a:t>Vervolgens vliegt een drone richting de gedetecteerde mot om deze met een van zijn propellers te elimineren.</a:t>
            </a:r>
            <a:br>
              <a:rPr lang="nl-NL" dirty="0"/>
            </a:br>
            <a:r>
              <a:rPr lang="nl-NL" dirty="0"/>
              <a:t> </a:t>
            </a:r>
          </a:p>
          <a:p>
            <a:pPr indent="0">
              <a:buNone/>
              <a:defRPr/>
            </a:pPr>
            <a:r>
              <a:rPr lang="nl-NL" dirty="0"/>
              <a:t>Tijdens zijn vlucht wordt de drone bijgestuurd door middel van meetgegevens van de camera’s. </a:t>
            </a:r>
          </a:p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r>
              <a:rPr lang="nl-NL" dirty="0"/>
              <a:t>Na een succesvolle aanval vliegt de drone weer terug naar zijn standplaats.</a:t>
            </a:r>
          </a:p>
          <a:p>
            <a:pPr indent="0">
              <a:buNone/>
              <a:defRPr/>
            </a:pPr>
            <a:endParaRPr lang="nl-NL" dirty="0"/>
          </a:p>
          <a:p>
            <a:pPr indent="0">
              <a:buNone/>
              <a:defRPr/>
            </a:pPr>
            <a:endParaRPr lang="nl-NL" dirty="0"/>
          </a:p>
        </p:txBody>
      </p:sp>
      <p:pic>
        <p:nvPicPr>
          <p:cNvPr id="1026" name="Picture 2" descr="https://pats-drones.com/wp-content/uploads/2020/01/%C2%A9-2019-PATS-Indoor-Drone-Solutions-Drone-Gerbera-4-300x200.jpg">
            <a:extLst>
              <a:ext uri="{FF2B5EF4-FFF2-40B4-BE49-F238E27FC236}">
                <a16:creationId xmlns:a16="http://schemas.microsoft.com/office/drawing/2014/main" id="{BED096C7-B7AD-408C-B94C-4749E8706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925" y="4441147"/>
            <a:ext cx="2633496" cy="175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Bestrijding Turkse mot in chrysant met drones moet verder worden  geoptimaliseerd: Glastuinbouw Nederland">
            <a:extLst>
              <a:ext uri="{FF2B5EF4-FFF2-40B4-BE49-F238E27FC236}">
                <a16:creationId xmlns:a16="http://schemas.microsoft.com/office/drawing/2014/main" id="{F6E4450C-8C00-966C-3A3A-AA230571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561" y="635739"/>
            <a:ext cx="27432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90713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1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 idx="4294967295"/>
          </p:nvPr>
        </p:nvSpPr>
        <p:spPr>
          <a:xfrm>
            <a:off x="1524000" y="90489"/>
            <a:ext cx="9144000" cy="490537"/>
          </a:xfrm>
        </p:spPr>
        <p:txBody>
          <a:bodyPr anchor="t">
            <a:noAutofit/>
          </a:bodyPr>
          <a:lstStyle/>
          <a:p>
            <a:pPr eaLnBrk="1" hangingPunct="1"/>
            <a:r>
              <a:rPr lang="nl-NL" sz="4000" dirty="0"/>
              <a:t>Ontwikkeling van een schimmel</a:t>
            </a:r>
          </a:p>
        </p:txBody>
      </p:sp>
      <p:sp>
        <p:nvSpPr>
          <p:cNvPr id="8195" name="Tijdelijke aanduiding voor dianummer 3"/>
          <p:cNvSpPr txBox="1">
            <a:spLocks noGrp="1"/>
          </p:cNvSpPr>
          <p:nvPr/>
        </p:nvSpPr>
        <p:spPr bwMode="auto">
          <a:xfrm>
            <a:off x="10005653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93E341B8-9BA4-46A9-8C08-B48404F5300B}" type="slidenum">
              <a:rPr lang="en-US" sz="800">
                <a:solidFill>
                  <a:srgbClr val="969696"/>
                </a:solidFill>
              </a:rPr>
              <a:pPr algn="ctr" eaLnBrk="1" hangingPunct="1"/>
              <a:t>5</a:t>
            </a:fld>
            <a:endParaRPr lang="en-US" sz="800">
              <a:solidFill>
                <a:srgbClr val="969696"/>
              </a:solidFill>
            </a:endParaRPr>
          </a:p>
        </p:txBody>
      </p:sp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2110155" y="2312993"/>
            <a:ext cx="2286000" cy="2176463"/>
            <a:chOff x="1063" y="1069"/>
            <a:chExt cx="1735" cy="1455"/>
          </a:xfrm>
        </p:grpSpPr>
        <p:pic>
          <p:nvPicPr>
            <p:cNvPr id="8214" name="Picture 5" descr="Pilzkrankheit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1069"/>
              <a:ext cx="1682" cy="13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 Box 6"/>
            <p:cNvSpPr txBox="1">
              <a:spLocks noChangeArrowheads="1"/>
            </p:cNvSpPr>
            <p:nvPr/>
          </p:nvSpPr>
          <p:spPr bwMode="auto">
            <a:xfrm>
              <a:off x="1063" y="2250"/>
              <a:ext cx="1735" cy="2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200" b="1">
                  <a:ea typeface="Verdana" pitchFamily="34" charset="0"/>
                  <a:cs typeface="Arial" charset="0"/>
                </a:rPr>
                <a:t>Myceliumgroei</a:t>
              </a:r>
            </a:p>
          </p:txBody>
        </p:sp>
      </p:grpSp>
      <p:grpSp>
        <p:nvGrpSpPr>
          <p:cNvPr id="8197" name="Group 7"/>
          <p:cNvGrpSpPr>
            <a:grpSpLocks/>
          </p:cNvGrpSpPr>
          <p:nvPr/>
        </p:nvGrpSpPr>
        <p:grpSpPr bwMode="auto">
          <a:xfrm>
            <a:off x="4973515" y="2312996"/>
            <a:ext cx="2286000" cy="2166937"/>
            <a:chOff x="2867" y="1069"/>
            <a:chExt cx="1735" cy="1455"/>
          </a:xfrm>
        </p:grpSpPr>
        <p:pic>
          <p:nvPicPr>
            <p:cNvPr id="8212" name="Picture 8" descr="Pilzkrankheit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1" y="1069"/>
              <a:ext cx="1682" cy="13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 Box 9"/>
            <p:cNvSpPr txBox="1">
              <a:spLocks noChangeArrowheads="1"/>
            </p:cNvSpPr>
            <p:nvPr/>
          </p:nvSpPr>
          <p:spPr bwMode="auto">
            <a:xfrm>
              <a:off x="2867" y="2250"/>
              <a:ext cx="1735" cy="2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de-DE" sz="1200" b="1">
                  <a:ea typeface="Verdana" pitchFamily="34" charset="0"/>
                  <a:cs typeface="Arial" charset="0"/>
                </a:rPr>
                <a:t>Sporen ontwikkeling</a:t>
              </a:r>
            </a:p>
          </p:txBody>
        </p:sp>
      </p:grpSp>
      <p:grpSp>
        <p:nvGrpSpPr>
          <p:cNvPr id="8198" name="Group 10"/>
          <p:cNvGrpSpPr>
            <a:grpSpLocks/>
          </p:cNvGrpSpPr>
          <p:nvPr/>
        </p:nvGrpSpPr>
        <p:grpSpPr bwMode="auto">
          <a:xfrm>
            <a:off x="7829551" y="2312995"/>
            <a:ext cx="1994388" cy="2173287"/>
            <a:chOff x="1988" y="2625"/>
            <a:chExt cx="1689" cy="1611"/>
          </a:xfrm>
        </p:grpSpPr>
        <p:pic>
          <p:nvPicPr>
            <p:cNvPr id="8210" name="Picture 11" descr="Pilzkrankheit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" y="2625"/>
              <a:ext cx="1682" cy="15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Text Box 12"/>
            <p:cNvSpPr txBox="1">
              <a:spLocks noChangeArrowheads="1"/>
            </p:cNvSpPr>
            <p:nvPr/>
          </p:nvSpPr>
          <p:spPr bwMode="auto">
            <a:xfrm>
              <a:off x="1988" y="3962"/>
              <a:ext cx="1687" cy="27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200" b="1">
                  <a:ea typeface="Verdana" pitchFamily="34" charset="0"/>
                  <a:cs typeface="Arial" charset="0"/>
                </a:rPr>
                <a:t>Volwassen sporen</a:t>
              </a:r>
            </a:p>
          </p:txBody>
        </p:sp>
      </p:grpSp>
      <p:sp>
        <p:nvSpPr>
          <p:cNvPr id="8199" name="Text Box 13"/>
          <p:cNvSpPr txBox="1">
            <a:spLocks noChangeArrowheads="1"/>
          </p:cNvSpPr>
          <p:nvPr/>
        </p:nvSpPr>
        <p:spPr bwMode="auto">
          <a:xfrm>
            <a:off x="9201158" y="4568829"/>
            <a:ext cx="1176703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de-DE" sz="800" b="1" i="1" dirty="0" err="1">
                <a:ea typeface="Verdana" pitchFamily="34" charset="0"/>
                <a:cs typeface="Arial" charset="0"/>
              </a:rPr>
              <a:t>Verspreiding</a:t>
            </a:r>
            <a:r>
              <a:rPr lang="de-DE" sz="800" b="1" i="1" dirty="0">
                <a:ea typeface="Verdana" pitchFamily="34" charset="0"/>
                <a:cs typeface="Arial" charset="0"/>
              </a:rPr>
              <a:t> </a:t>
            </a:r>
            <a:r>
              <a:rPr lang="de-DE" sz="800" b="1" i="1" dirty="0" err="1">
                <a:ea typeface="Verdana" pitchFamily="34" charset="0"/>
                <a:cs typeface="Arial" charset="0"/>
              </a:rPr>
              <a:t>sporen</a:t>
            </a:r>
            <a:r>
              <a:rPr lang="de-DE" sz="800" b="1" i="1" dirty="0">
                <a:ea typeface="Verdana" pitchFamily="34" charset="0"/>
                <a:cs typeface="Arial" charset="0"/>
              </a:rPr>
              <a:t> </a:t>
            </a:r>
          </a:p>
          <a:p>
            <a:pPr algn="ctr"/>
            <a:r>
              <a:rPr lang="de-DE" sz="800" b="1" i="1" dirty="0">
                <a:ea typeface="Verdana" pitchFamily="34" charset="0"/>
                <a:cs typeface="Arial" charset="0"/>
              </a:rPr>
              <a:t>(in </a:t>
            </a:r>
            <a:r>
              <a:rPr lang="de-DE" sz="800" b="1" i="1" dirty="0" err="1">
                <a:ea typeface="Verdana" pitchFamily="34" charset="0"/>
                <a:cs typeface="Arial" charset="0"/>
              </a:rPr>
              <a:t>miljoenen</a:t>
            </a:r>
            <a:r>
              <a:rPr lang="de-DE" sz="800" b="1" i="1" dirty="0">
                <a:ea typeface="Verdana" pitchFamily="34" charset="0"/>
                <a:cs typeface="Arial" charset="0"/>
              </a:rPr>
              <a:t>)</a:t>
            </a:r>
          </a:p>
        </p:txBody>
      </p:sp>
      <p:sp>
        <p:nvSpPr>
          <p:cNvPr id="17416" name="Line 14"/>
          <p:cNvSpPr>
            <a:spLocks noChangeShapeType="1"/>
          </p:cNvSpPr>
          <p:nvPr/>
        </p:nvSpPr>
        <p:spPr bwMode="auto">
          <a:xfrm flipV="1">
            <a:off x="10184423" y="2759079"/>
            <a:ext cx="0" cy="1809751"/>
          </a:xfrm>
          <a:prstGeom prst="line">
            <a:avLst/>
          </a:prstGeom>
          <a:noFill/>
          <a:ln w="28575">
            <a:solidFill>
              <a:srgbClr val="E2001A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417" name="Line 15"/>
          <p:cNvSpPr>
            <a:spLocks noChangeShapeType="1"/>
          </p:cNvSpPr>
          <p:nvPr/>
        </p:nvSpPr>
        <p:spPr bwMode="auto">
          <a:xfrm flipH="1" flipV="1">
            <a:off x="9810757" y="2768607"/>
            <a:ext cx="373673" cy="9525"/>
          </a:xfrm>
          <a:prstGeom prst="line">
            <a:avLst/>
          </a:prstGeom>
          <a:noFill/>
          <a:ln w="28575">
            <a:solidFill>
              <a:srgbClr val="E2001A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nl-NL" sz="105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418" name="Rectangle 16"/>
          <p:cNvSpPr>
            <a:spLocks noChangeArrowheads="1"/>
          </p:cNvSpPr>
          <p:nvPr/>
        </p:nvSpPr>
        <p:spPr bwMode="auto">
          <a:xfrm>
            <a:off x="2053009" y="2265369"/>
            <a:ext cx="95251" cy="228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419" name="Rectangle 17"/>
          <p:cNvSpPr>
            <a:spLocks noChangeArrowheads="1"/>
          </p:cNvSpPr>
          <p:nvPr/>
        </p:nvSpPr>
        <p:spPr bwMode="auto">
          <a:xfrm>
            <a:off x="4344869" y="2255845"/>
            <a:ext cx="95251" cy="228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420" name="Rectangle 18"/>
          <p:cNvSpPr>
            <a:spLocks noChangeArrowheads="1"/>
          </p:cNvSpPr>
          <p:nvPr/>
        </p:nvSpPr>
        <p:spPr bwMode="auto">
          <a:xfrm>
            <a:off x="4897320" y="2312995"/>
            <a:ext cx="95251" cy="228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17421" name="Rectangle 19"/>
          <p:cNvSpPr>
            <a:spLocks noChangeArrowheads="1"/>
          </p:cNvSpPr>
          <p:nvPr/>
        </p:nvSpPr>
        <p:spPr bwMode="auto">
          <a:xfrm>
            <a:off x="7218489" y="2312995"/>
            <a:ext cx="95251" cy="22875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nl-NL" sz="1051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683028" name="Rectangle 20"/>
          <p:cNvSpPr>
            <a:spLocks noChangeArrowheads="1"/>
          </p:cNvSpPr>
          <p:nvPr/>
        </p:nvSpPr>
        <p:spPr bwMode="auto">
          <a:xfrm>
            <a:off x="4882663" y="2211395"/>
            <a:ext cx="2425212" cy="2433637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gamma/>
                  <a:tint val="0"/>
                  <a:invGamma/>
                  <a:alpha val="7500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683029" name="Rectangle 21"/>
          <p:cNvSpPr>
            <a:spLocks noChangeArrowheads="1"/>
          </p:cNvSpPr>
          <p:nvPr/>
        </p:nvSpPr>
        <p:spPr bwMode="auto">
          <a:xfrm>
            <a:off x="7773873" y="2066307"/>
            <a:ext cx="2894127" cy="2908926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gamma/>
                  <a:tint val="0"/>
                  <a:invGamma/>
                  <a:alpha val="7500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 dirty="0"/>
          </a:p>
        </p:txBody>
      </p:sp>
      <p:sp>
        <p:nvSpPr>
          <p:cNvPr id="683030" name="Rectangle 22"/>
          <p:cNvSpPr>
            <a:spLocks noChangeArrowheads="1"/>
          </p:cNvSpPr>
          <p:nvPr/>
        </p:nvSpPr>
        <p:spPr bwMode="auto">
          <a:xfrm>
            <a:off x="1984135" y="2211395"/>
            <a:ext cx="2423747" cy="2433637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gamma/>
                  <a:tint val="0"/>
                  <a:invGamma/>
                  <a:alpha val="7500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  <p:sp>
        <p:nvSpPr>
          <p:cNvPr id="683031" name="Rectangle 23"/>
          <p:cNvSpPr>
            <a:spLocks noChangeArrowheads="1"/>
          </p:cNvSpPr>
          <p:nvPr/>
        </p:nvSpPr>
        <p:spPr bwMode="auto">
          <a:xfrm>
            <a:off x="4882663" y="2211395"/>
            <a:ext cx="2425212" cy="2433637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bg1">
                  <a:gamma/>
                  <a:tint val="0"/>
                  <a:invGamma/>
                  <a:alpha val="7500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49438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3028" grpId="0" animBg="1"/>
      <p:bldP spid="683028" grpId="1" animBg="1"/>
      <p:bldP spid="683029" grpId="0" animBg="1"/>
      <p:bldP spid="683029" grpId="1" animBg="1"/>
      <p:bldP spid="683030" grpId="0" animBg="1"/>
      <p:bldP spid="6830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2"/>
          <p:cNvSpPr>
            <a:spLocks noGrp="1"/>
          </p:cNvSpPr>
          <p:nvPr>
            <p:ph type="title" idx="4294967295"/>
          </p:nvPr>
        </p:nvSpPr>
        <p:spPr>
          <a:xfrm>
            <a:off x="1524000" y="84139"/>
            <a:ext cx="9144000" cy="490537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nl-NL" sz="3600" dirty="0"/>
              <a:t>Schimmelinfecties voorkomen</a:t>
            </a:r>
          </a:p>
        </p:txBody>
      </p:sp>
      <p:sp>
        <p:nvSpPr>
          <p:cNvPr id="9219" name="Tijdelijke aanduiding voor dianummer 1"/>
          <p:cNvSpPr txBox="1">
            <a:spLocks noGrp="1"/>
          </p:cNvSpPr>
          <p:nvPr/>
        </p:nvSpPr>
        <p:spPr bwMode="auto">
          <a:xfrm>
            <a:off x="10005653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6FAF492F-8926-40BC-A080-89107E60C728}" type="slidenum">
              <a:rPr lang="en-US" sz="800">
                <a:solidFill>
                  <a:srgbClr val="969696"/>
                </a:solidFill>
              </a:rPr>
              <a:pPr algn="ctr" eaLnBrk="1" hangingPunct="1"/>
              <a:t>6</a:t>
            </a:fld>
            <a:endParaRPr lang="en-US" sz="800">
              <a:solidFill>
                <a:srgbClr val="969696"/>
              </a:solidFill>
            </a:endParaRPr>
          </a:p>
        </p:txBody>
      </p:sp>
      <p:sp>
        <p:nvSpPr>
          <p:cNvPr id="5" name="Afgeronde rechthoek 4"/>
          <p:cNvSpPr/>
          <p:nvPr/>
        </p:nvSpPr>
        <p:spPr>
          <a:xfrm>
            <a:off x="1118954" y="4056423"/>
            <a:ext cx="3203331" cy="252412"/>
          </a:xfrm>
          <a:prstGeom prst="roundRect">
            <a:avLst/>
          </a:prstGeom>
          <a:solidFill>
            <a:srgbClr val="2E8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Schimmels voorkomen</a:t>
            </a:r>
          </a:p>
        </p:txBody>
      </p:sp>
      <p:sp>
        <p:nvSpPr>
          <p:cNvPr id="6" name="Afgeronde rechthoek 5"/>
          <p:cNvSpPr/>
          <p:nvPr/>
        </p:nvSpPr>
        <p:spPr>
          <a:xfrm>
            <a:off x="1971258" y="1390292"/>
            <a:ext cx="3203331" cy="252412"/>
          </a:xfrm>
          <a:prstGeom prst="roundRect">
            <a:avLst/>
          </a:prstGeom>
          <a:solidFill>
            <a:srgbClr val="2E8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Bemesting en grond</a:t>
            </a:r>
          </a:p>
        </p:txBody>
      </p:sp>
      <p:sp>
        <p:nvSpPr>
          <p:cNvPr id="7" name="Afgeronde rechthoek 6"/>
          <p:cNvSpPr/>
          <p:nvPr/>
        </p:nvSpPr>
        <p:spPr>
          <a:xfrm>
            <a:off x="6098114" y="1074656"/>
            <a:ext cx="4569886" cy="1352497"/>
          </a:xfrm>
          <a:prstGeom prst="roundRect">
            <a:avLst>
              <a:gd name="adj" fmla="val 2968"/>
            </a:avLst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goed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bemeste</a:t>
            </a:r>
            <a:r>
              <a:rPr lang="en-US" sz="1400" dirty="0">
                <a:solidFill>
                  <a:schemeClr val="tx1"/>
                </a:solidFill>
              </a:rPr>
              <a:t> plant </a:t>
            </a:r>
            <a:r>
              <a:rPr lang="en-US" sz="1400" dirty="0" err="1">
                <a:solidFill>
                  <a:schemeClr val="tx1"/>
                </a:solidFill>
              </a:rPr>
              <a:t>zal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veel</a:t>
            </a:r>
            <a:r>
              <a:rPr lang="en-US" sz="1400" dirty="0">
                <a:solidFill>
                  <a:schemeClr val="tx1"/>
                </a:solidFill>
              </a:rPr>
              <a:t> minder last </a:t>
            </a:r>
            <a:r>
              <a:rPr lang="en-US" sz="1400" dirty="0" err="1">
                <a:solidFill>
                  <a:schemeClr val="tx1"/>
                </a:solidFill>
              </a:rPr>
              <a:t>hebben</a:t>
            </a:r>
            <a:r>
              <a:rPr lang="en-US" sz="1400" dirty="0">
                <a:solidFill>
                  <a:schemeClr val="tx1"/>
                </a:solidFill>
              </a:rPr>
              <a:t> van </a:t>
            </a:r>
            <a:r>
              <a:rPr lang="en-US" sz="1400" dirty="0" err="1">
                <a:solidFill>
                  <a:schemeClr val="tx1"/>
                </a:solidFill>
              </a:rPr>
              <a:t>ziektes</a:t>
            </a:r>
            <a:r>
              <a:rPr lang="en-US" sz="1400" dirty="0">
                <a:solidFill>
                  <a:schemeClr val="tx1"/>
                </a:solidFill>
              </a:rPr>
              <a:t>. </a:t>
            </a:r>
          </a:p>
          <a:p>
            <a:pPr>
              <a:defRPr/>
            </a:pPr>
            <a:endParaRPr lang="en-US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1400" dirty="0" err="1">
                <a:solidFill>
                  <a:schemeClr val="tx1"/>
                </a:solidFill>
              </a:rPr>
              <a:t>Maar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ook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een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goede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bodemstructuur</a:t>
            </a:r>
            <a:r>
              <a:rPr lang="en-US" sz="1400" dirty="0">
                <a:solidFill>
                  <a:schemeClr val="tx1"/>
                </a:solidFill>
              </a:rPr>
              <a:t> is van </a:t>
            </a:r>
            <a:r>
              <a:rPr lang="en-US" sz="1400" dirty="0" err="1">
                <a:solidFill>
                  <a:schemeClr val="tx1"/>
                </a:solidFill>
              </a:rPr>
              <a:t>groot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belang</a:t>
            </a:r>
            <a:r>
              <a:rPr lang="en-US" sz="1200" dirty="0">
                <a:solidFill>
                  <a:schemeClr val="tx1"/>
                </a:solidFill>
              </a:rPr>
              <a:t>.</a:t>
            </a:r>
            <a:endParaRPr lang="nl-NL" sz="1200" dirty="0">
              <a:solidFill>
                <a:schemeClr val="tx1"/>
              </a:solidFill>
            </a:endParaRPr>
          </a:p>
        </p:txBody>
      </p:sp>
      <p:sp>
        <p:nvSpPr>
          <p:cNvPr id="8" name="Afgeronde rechthoek 27"/>
          <p:cNvSpPr/>
          <p:nvPr/>
        </p:nvSpPr>
        <p:spPr>
          <a:xfrm>
            <a:off x="4910581" y="2927133"/>
            <a:ext cx="4088423" cy="3127099"/>
          </a:xfrm>
          <a:prstGeom prst="roundRect">
            <a:avLst>
              <a:gd name="adj" fmla="val 2968"/>
            </a:avLst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de-DE" sz="1400" dirty="0" err="1">
                <a:solidFill>
                  <a:schemeClr val="tx1"/>
                </a:solidFill>
              </a:rPr>
              <a:t>Zonder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vocht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kunnen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sporen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niet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kiemen</a:t>
            </a:r>
            <a:endParaRPr lang="de-DE" sz="1400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dirty="0">
                <a:solidFill>
                  <a:schemeClr val="tx1"/>
                </a:solidFill>
              </a:rPr>
              <a:t>In de morgen </a:t>
            </a:r>
            <a:r>
              <a:rPr lang="de-DE" sz="1400" dirty="0" err="1">
                <a:solidFill>
                  <a:schemeClr val="tx1"/>
                </a:solidFill>
              </a:rPr>
              <a:t>water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geven</a:t>
            </a:r>
            <a:r>
              <a:rPr lang="de-DE" sz="1400" dirty="0">
                <a:solidFill>
                  <a:schemeClr val="tx1"/>
                </a:solidFill>
              </a:rPr>
              <a:t>, blad </a:t>
            </a:r>
            <a:r>
              <a:rPr lang="de-DE" sz="1400" dirty="0" err="1">
                <a:solidFill>
                  <a:schemeClr val="tx1"/>
                </a:solidFill>
              </a:rPr>
              <a:t>niet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bevochtigen</a:t>
            </a:r>
            <a:endParaRPr lang="de-DE" sz="1400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dirty="0">
                <a:solidFill>
                  <a:schemeClr val="tx1"/>
                </a:solidFill>
              </a:rPr>
              <a:t>In </a:t>
            </a:r>
            <a:r>
              <a:rPr lang="de-DE" sz="1400" dirty="0" err="1">
                <a:solidFill>
                  <a:schemeClr val="tx1"/>
                </a:solidFill>
              </a:rPr>
              <a:t>het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voorjaar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zeker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bij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infectiegevaar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behandelen</a:t>
            </a:r>
            <a:r>
              <a:rPr lang="de-DE" sz="1400" dirty="0">
                <a:solidFill>
                  <a:schemeClr val="tx1"/>
                </a:solidFill>
              </a:rPr>
              <a:t>, </a:t>
            </a:r>
            <a:r>
              <a:rPr lang="de-DE" sz="1400" dirty="0" err="1">
                <a:solidFill>
                  <a:schemeClr val="tx1"/>
                </a:solidFill>
              </a:rPr>
              <a:t>ook</a:t>
            </a:r>
            <a:endParaRPr lang="de-DE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dirty="0">
                <a:solidFill>
                  <a:schemeClr val="tx1"/>
                </a:solidFill>
              </a:rPr>
              <a:t>al </a:t>
            </a:r>
            <a:r>
              <a:rPr lang="de-DE" sz="1400" dirty="0" err="1">
                <a:solidFill>
                  <a:schemeClr val="tx1"/>
                </a:solidFill>
              </a:rPr>
              <a:t>is</a:t>
            </a:r>
            <a:r>
              <a:rPr lang="de-DE" sz="1400" dirty="0">
                <a:solidFill>
                  <a:schemeClr val="tx1"/>
                </a:solidFill>
              </a:rPr>
              <a:t> er </a:t>
            </a:r>
            <a:r>
              <a:rPr lang="de-DE" sz="1400" dirty="0" err="1">
                <a:solidFill>
                  <a:schemeClr val="tx1"/>
                </a:solidFill>
              </a:rPr>
              <a:t>nog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niets</a:t>
            </a:r>
            <a:r>
              <a:rPr lang="de-DE" sz="1400" dirty="0">
                <a:solidFill>
                  <a:schemeClr val="tx1"/>
                </a:solidFill>
              </a:rPr>
              <a:t> te </a:t>
            </a:r>
            <a:r>
              <a:rPr lang="de-DE" sz="1400" dirty="0" err="1">
                <a:solidFill>
                  <a:schemeClr val="tx1"/>
                </a:solidFill>
              </a:rPr>
              <a:t>zien</a:t>
            </a:r>
            <a:endParaRPr lang="de-DE" sz="1400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dirty="0">
                <a:solidFill>
                  <a:schemeClr val="tx1"/>
                </a:solidFill>
              </a:rPr>
              <a:t>Op </a:t>
            </a:r>
            <a:r>
              <a:rPr lang="de-DE" sz="1400" dirty="0" err="1">
                <a:solidFill>
                  <a:schemeClr val="tx1"/>
                </a:solidFill>
              </a:rPr>
              <a:t>tijd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spuiten</a:t>
            </a:r>
            <a:r>
              <a:rPr lang="de-DE" sz="1400" dirty="0">
                <a:solidFill>
                  <a:schemeClr val="tx1"/>
                </a:solidFill>
              </a:rPr>
              <a:t>, </a:t>
            </a:r>
            <a:r>
              <a:rPr lang="de-DE" sz="1400" dirty="0" err="1">
                <a:solidFill>
                  <a:schemeClr val="tx1"/>
                </a:solidFill>
              </a:rPr>
              <a:t>behandelingen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herhalen</a:t>
            </a:r>
            <a:r>
              <a:rPr lang="de-DE" sz="1400" dirty="0">
                <a:solidFill>
                  <a:schemeClr val="tx1"/>
                </a:solidFill>
              </a:rPr>
              <a:t>, 1x </a:t>
            </a:r>
            <a:r>
              <a:rPr lang="de-DE" sz="1400" dirty="0" err="1">
                <a:solidFill>
                  <a:schemeClr val="tx1"/>
                </a:solidFill>
              </a:rPr>
              <a:t>spuiten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helpt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niet</a:t>
            </a:r>
            <a:endParaRPr lang="de-DE" sz="1400" dirty="0">
              <a:solidFill>
                <a:schemeClr val="tx1"/>
              </a:solidFill>
            </a:endParaRPr>
          </a:p>
          <a:p>
            <a:pPr>
              <a:defRPr/>
            </a:pPr>
            <a:r>
              <a:rPr lang="de-DE" sz="1400" dirty="0">
                <a:solidFill>
                  <a:srgbClr val="000099"/>
                </a:solidFill>
              </a:rPr>
              <a:t>(</a:t>
            </a:r>
            <a:r>
              <a:rPr lang="de-DE" sz="1400" dirty="0" err="1">
                <a:solidFill>
                  <a:srgbClr val="000099"/>
                </a:solidFill>
              </a:rPr>
              <a:t>kennis</a:t>
            </a:r>
            <a:r>
              <a:rPr lang="de-DE" sz="1400" dirty="0">
                <a:solidFill>
                  <a:srgbClr val="000099"/>
                </a:solidFill>
              </a:rPr>
              <a:t> van de </a:t>
            </a:r>
            <a:r>
              <a:rPr lang="de-DE" sz="1400" dirty="0" err="1">
                <a:solidFill>
                  <a:srgbClr val="000099"/>
                </a:solidFill>
              </a:rPr>
              <a:t>cyclus</a:t>
            </a:r>
            <a:r>
              <a:rPr lang="de-DE" sz="1400" dirty="0">
                <a:solidFill>
                  <a:srgbClr val="000099"/>
                </a:solidFill>
              </a:rPr>
              <a:t>)</a:t>
            </a:r>
          </a:p>
          <a:p>
            <a:pPr>
              <a:defRPr/>
            </a:pPr>
            <a:endParaRPr lang="de-DE" sz="1400" dirty="0">
              <a:solidFill>
                <a:srgbClr val="000099"/>
              </a:solidFill>
            </a:endParaRPr>
          </a:p>
          <a:p>
            <a:pPr>
              <a:defRPr/>
            </a:pPr>
            <a:r>
              <a:rPr lang="de-DE" sz="1400" dirty="0" err="1">
                <a:solidFill>
                  <a:schemeClr val="tx1"/>
                </a:solidFill>
              </a:rPr>
              <a:t>Aangetaste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plantendelen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zijn</a:t>
            </a:r>
            <a:r>
              <a:rPr lang="de-DE" sz="1400" dirty="0">
                <a:solidFill>
                  <a:schemeClr val="tx1"/>
                </a:solidFill>
              </a:rPr>
              <a:t> verloren en </a:t>
            </a:r>
            <a:r>
              <a:rPr lang="de-DE" sz="1400" dirty="0" err="1">
                <a:solidFill>
                  <a:schemeClr val="tx1"/>
                </a:solidFill>
              </a:rPr>
              <a:t>bevatten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de-DE" sz="1400" dirty="0" err="1">
                <a:solidFill>
                  <a:schemeClr val="tx1"/>
                </a:solidFill>
              </a:rPr>
              <a:t>miljoenen</a:t>
            </a:r>
            <a:r>
              <a:rPr lang="de-DE" sz="1400" dirty="0">
                <a:solidFill>
                  <a:schemeClr val="tx1"/>
                </a:solidFill>
              </a:rPr>
              <a:t> </a:t>
            </a:r>
            <a:r>
              <a:rPr lang="de-DE" sz="1400" dirty="0" err="1">
                <a:solidFill>
                  <a:schemeClr val="tx1"/>
                </a:solidFill>
              </a:rPr>
              <a:t>sporen</a:t>
            </a:r>
            <a:r>
              <a:rPr lang="de-DE" sz="1400" dirty="0">
                <a:solidFill>
                  <a:srgbClr val="000099"/>
                </a:solidFill>
              </a:rPr>
              <a:t> (</a:t>
            </a:r>
            <a:r>
              <a:rPr lang="de-DE" sz="1400" dirty="0" err="1">
                <a:solidFill>
                  <a:srgbClr val="000099"/>
                </a:solidFill>
              </a:rPr>
              <a:t>geen</a:t>
            </a:r>
            <a:r>
              <a:rPr lang="de-DE" sz="1400" dirty="0">
                <a:solidFill>
                  <a:srgbClr val="000099"/>
                </a:solidFill>
              </a:rPr>
              <a:t> </a:t>
            </a:r>
            <a:r>
              <a:rPr lang="de-DE" sz="1400" dirty="0" err="1">
                <a:solidFill>
                  <a:srgbClr val="000099"/>
                </a:solidFill>
              </a:rPr>
              <a:t>genezing</a:t>
            </a:r>
            <a:r>
              <a:rPr lang="de-DE" sz="1400" dirty="0">
                <a:solidFill>
                  <a:srgbClr val="000099"/>
                </a:solidFill>
              </a:rPr>
              <a:t> </a:t>
            </a:r>
            <a:r>
              <a:rPr lang="de-DE" sz="1400" dirty="0" err="1">
                <a:solidFill>
                  <a:srgbClr val="000099"/>
                </a:solidFill>
              </a:rPr>
              <a:t>meer</a:t>
            </a:r>
            <a:r>
              <a:rPr lang="de-DE" sz="1400" dirty="0">
                <a:solidFill>
                  <a:srgbClr val="000099"/>
                </a:solidFill>
              </a:rPr>
              <a:t> </a:t>
            </a:r>
            <a:r>
              <a:rPr lang="de-DE" sz="1400" dirty="0" err="1">
                <a:solidFill>
                  <a:srgbClr val="000099"/>
                </a:solidFill>
              </a:rPr>
              <a:t>mogelijk</a:t>
            </a:r>
            <a:r>
              <a:rPr lang="de-DE" sz="1400" dirty="0">
                <a:solidFill>
                  <a:srgbClr val="000099"/>
                </a:solidFill>
              </a:rPr>
              <a:t>)</a:t>
            </a:r>
          </a:p>
          <a:p>
            <a:pPr>
              <a:defRPr/>
            </a:pPr>
            <a:endParaRPr lang="de-DE" sz="1200" dirty="0">
              <a:solidFill>
                <a:schemeClr val="tx1"/>
              </a:solidFill>
            </a:endParaRPr>
          </a:p>
          <a:p>
            <a:pPr>
              <a:defRPr/>
            </a:pPr>
            <a:endParaRPr lang="de-DE" sz="1200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de-DE" sz="1200" b="1" dirty="0" err="1">
                <a:solidFill>
                  <a:srgbClr val="FF0000"/>
                </a:solidFill>
              </a:rPr>
              <a:t>infectiebron</a:t>
            </a:r>
            <a:r>
              <a:rPr lang="de-DE" sz="1200" b="1" dirty="0">
                <a:solidFill>
                  <a:srgbClr val="FF0000"/>
                </a:solidFill>
              </a:rPr>
              <a:t> </a:t>
            </a:r>
            <a:r>
              <a:rPr lang="de-DE" sz="1200" b="1" dirty="0" err="1">
                <a:solidFill>
                  <a:srgbClr val="FF0000"/>
                </a:solidFill>
              </a:rPr>
              <a:t>verwijderen</a:t>
            </a:r>
            <a:r>
              <a:rPr lang="de-DE" sz="1200" b="1" dirty="0">
                <a:solidFill>
                  <a:srgbClr val="FF0000"/>
                </a:solidFill>
              </a:rPr>
              <a:t> en </a:t>
            </a:r>
            <a:r>
              <a:rPr lang="de-DE" sz="1200" b="1" dirty="0" err="1">
                <a:solidFill>
                  <a:srgbClr val="FF0000"/>
                </a:solidFill>
              </a:rPr>
              <a:t>vernietigen</a:t>
            </a:r>
            <a:endParaRPr lang="nl-NL" sz="1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79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 idx="4294967295"/>
          </p:nvPr>
        </p:nvSpPr>
        <p:spPr>
          <a:xfrm>
            <a:off x="4489450" y="155575"/>
            <a:ext cx="6178550" cy="490538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600" dirty="0" err="1"/>
              <a:t>Schimmels</a:t>
            </a:r>
            <a:endParaRPr lang="nl-NL" sz="3600" dirty="0"/>
          </a:p>
        </p:txBody>
      </p:sp>
      <p:sp>
        <p:nvSpPr>
          <p:cNvPr id="10243" name="Tijdelijke aanduiding voor dianummer 3"/>
          <p:cNvSpPr txBox="1">
            <a:spLocks noGrp="1"/>
          </p:cNvSpPr>
          <p:nvPr/>
        </p:nvSpPr>
        <p:spPr bwMode="auto">
          <a:xfrm>
            <a:off x="10005653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201D829F-B662-4BD0-93F1-964B5BE1308A}" type="slidenum">
              <a:rPr lang="en-US" sz="800">
                <a:solidFill>
                  <a:srgbClr val="969696"/>
                </a:solidFill>
              </a:rPr>
              <a:pPr algn="ctr" eaLnBrk="1" hangingPunct="1"/>
              <a:t>7</a:t>
            </a:fld>
            <a:endParaRPr lang="en-US" sz="800">
              <a:solidFill>
                <a:srgbClr val="969696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1865224" y="5588728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 err="1">
                <a:solidFill>
                  <a:srgbClr val="FFFFFF"/>
                </a:solidFill>
              </a:rPr>
              <a:t>Sterroetdauw</a:t>
            </a:r>
            <a:endParaRPr lang="nl-NL" sz="1200" dirty="0">
              <a:solidFill>
                <a:srgbClr val="FFFFFF"/>
              </a:solidFill>
            </a:endParaRPr>
          </a:p>
        </p:txBody>
      </p:sp>
      <p:sp>
        <p:nvSpPr>
          <p:cNvPr id="8" name="Afgeronde rechthoek 7"/>
          <p:cNvSpPr/>
          <p:nvPr/>
        </p:nvSpPr>
        <p:spPr>
          <a:xfrm>
            <a:off x="6181001" y="5588728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Meeldauw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41" y="1221748"/>
            <a:ext cx="4225902" cy="4023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574" y="1242133"/>
            <a:ext cx="3780187" cy="400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5379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 idx="4294967295"/>
          </p:nvPr>
        </p:nvSpPr>
        <p:spPr>
          <a:xfrm>
            <a:off x="4476750" y="117475"/>
            <a:ext cx="6191250" cy="490538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600" dirty="0" err="1">
                <a:solidFill>
                  <a:schemeClr val="tx1"/>
                </a:solidFill>
              </a:rPr>
              <a:t>Schimmels</a:t>
            </a:r>
            <a:endParaRPr lang="nl-NL" sz="3600" dirty="0">
              <a:solidFill>
                <a:schemeClr val="tx1"/>
              </a:solidFill>
            </a:endParaRPr>
          </a:p>
        </p:txBody>
      </p:sp>
      <p:sp>
        <p:nvSpPr>
          <p:cNvPr id="12291" name="Tijdelijke aanduiding voor dianummer 3"/>
          <p:cNvSpPr txBox="1">
            <a:spLocks noGrp="1"/>
          </p:cNvSpPr>
          <p:nvPr/>
        </p:nvSpPr>
        <p:spPr bwMode="auto">
          <a:xfrm>
            <a:off x="10005653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B6A33140-3570-4B3F-A881-2C73A1B02D52}" type="slidenum">
              <a:rPr lang="en-US" sz="800">
                <a:solidFill>
                  <a:srgbClr val="969696"/>
                </a:solidFill>
              </a:rPr>
              <a:pPr algn="ctr" eaLnBrk="1" hangingPunct="1"/>
              <a:t>8</a:t>
            </a:fld>
            <a:endParaRPr lang="en-US" sz="800">
              <a:solidFill>
                <a:srgbClr val="969696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1524007" y="5805794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Meeldauw </a:t>
            </a:r>
          </a:p>
        </p:txBody>
      </p:sp>
      <p:sp>
        <p:nvSpPr>
          <p:cNvPr id="8" name="Afgeronde rechthoek 7"/>
          <p:cNvSpPr/>
          <p:nvPr/>
        </p:nvSpPr>
        <p:spPr>
          <a:xfrm>
            <a:off x="6157754" y="5805794"/>
            <a:ext cx="3203331" cy="2524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>
                <a:solidFill>
                  <a:srgbClr val="FFFFFF"/>
                </a:solidFill>
              </a:rPr>
              <a:t>Roest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65" y="1602280"/>
            <a:ext cx="4312221" cy="36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430" y="1786133"/>
            <a:ext cx="4187980" cy="3676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73795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 idx="4294967295"/>
          </p:nvPr>
        </p:nvSpPr>
        <p:spPr>
          <a:xfrm>
            <a:off x="4475164" y="122239"/>
            <a:ext cx="6192837" cy="490537"/>
          </a:xfrm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sz="3600" dirty="0" err="1"/>
              <a:t>Schimmels</a:t>
            </a:r>
            <a:endParaRPr lang="nl-NL" sz="3600" dirty="0"/>
          </a:p>
        </p:txBody>
      </p:sp>
      <p:sp>
        <p:nvSpPr>
          <p:cNvPr id="15363" name="Tijdelijke aanduiding voor dianummer 3"/>
          <p:cNvSpPr txBox="1">
            <a:spLocks noGrp="1"/>
          </p:cNvSpPr>
          <p:nvPr/>
        </p:nvSpPr>
        <p:spPr bwMode="auto">
          <a:xfrm>
            <a:off x="10005653" y="6640513"/>
            <a:ext cx="432289" cy="18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fld id="{5E6172D1-EB68-4AD8-B206-DB50053915A2}" type="slidenum">
              <a:rPr lang="en-US" sz="800">
                <a:solidFill>
                  <a:srgbClr val="969696"/>
                </a:solidFill>
              </a:rPr>
              <a:pPr algn="ctr" eaLnBrk="1" hangingPunct="1"/>
              <a:t>9</a:t>
            </a:fld>
            <a:endParaRPr lang="en-US" sz="800">
              <a:solidFill>
                <a:srgbClr val="969696"/>
              </a:solidFill>
            </a:endParaRPr>
          </a:p>
        </p:txBody>
      </p:sp>
      <p:sp>
        <p:nvSpPr>
          <p:cNvPr id="7" name="Afgeronde rechthoek 6"/>
          <p:cNvSpPr/>
          <p:nvPr/>
        </p:nvSpPr>
        <p:spPr>
          <a:xfrm>
            <a:off x="852454" y="5726404"/>
            <a:ext cx="3521319" cy="290512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 dirty="0">
                <a:solidFill>
                  <a:srgbClr val="FFFFFF"/>
                </a:solidFill>
              </a:rPr>
              <a:t>Buxus schimmel (</a:t>
            </a:r>
            <a:r>
              <a:rPr lang="nl-NL" sz="1200" dirty="0" err="1">
                <a:solidFill>
                  <a:srgbClr val="FFFFFF"/>
                </a:solidFill>
              </a:rPr>
              <a:t>Cylindrocladium</a:t>
            </a:r>
            <a:r>
              <a:rPr lang="nl-NL" sz="1200" dirty="0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690181" name="Picture 5" descr="buxusschimmel cylindrocla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62" y="1519173"/>
            <a:ext cx="4113814" cy="381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6" descr="volutella buxi 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997" y="1592803"/>
            <a:ext cx="4349169" cy="3672391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fgeronde rechthoek 6"/>
          <p:cNvSpPr/>
          <p:nvPr/>
        </p:nvSpPr>
        <p:spPr>
          <a:xfrm>
            <a:off x="5931716" y="5718465"/>
            <a:ext cx="3521320" cy="298451"/>
          </a:xfrm>
          <a:prstGeom prst="roundRect">
            <a:avLst/>
          </a:prstGeom>
          <a:solidFill>
            <a:srgbClr val="2D6534"/>
          </a:solidFill>
          <a:ln>
            <a:solidFill>
              <a:srgbClr val="2D65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nl-NL" sz="1200">
                <a:solidFill>
                  <a:srgbClr val="FFFFFF"/>
                </a:solidFill>
              </a:rPr>
              <a:t>Buxus schimmel (Voluntella)</a:t>
            </a:r>
          </a:p>
        </p:txBody>
      </p:sp>
    </p:spTree>
    <p:extLst>
      <p:ext uri="{BB962C8B-B14F-4D97-AF65-F5344CB8AC3E}">
        <p14:creationId xmlns:p14="http://schemas.microsoft.com/office/powerpoint/2010/main" val="28176454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roeneWel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 zone college.potx" id="{289ACBD9-B65D-4D7B-8071-B2DBE1A5FCCC}" vid="{1C56739D-5687-4AE6-9ABE-B211D9D18700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793C7D7F3BC946A5F2904ADE47754D" ma:contentTypeVersion="14" ma:contentTypeDescription="Een nieuw document maken." ma:contentTypeScope="" ma:versionID="7a4dcaf2bb192a9d56ebd998db484bf9">
  <xsd:schema xmlns:xsd="http://www.w3.org/2001/XMLSchema" xmlns:xs="http://www.w3.org/2001/XMLSchema" xmlns:p="http://schemas.microsoft.com/office/2006/metadata/properties" xmlns:ns3="c2e09757-d42c-4fcd-ae27-c71d4b258210" xmlns:ns4="bfe1b49f-1cd4-47d5-a3dc-4ad9ba0da7af" targetNamespace="http://schemas.microsoft.com/office/2006/metadata/properties" ma:root="true" ma:fieldsID="1b4973538e45edc3b2c6d76a7420def2" ns3:_="" ns4:_="">
    <xsd:import namespace="c2e09757-d42c-4fcd-ae27-c71d4b258210"/>
    <xsd:import namespace="bfe1b49f-1cd4-47d5-a3dc-4ad9ba0da7a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e09757-d42c-4fcd-ae27-c71d4b2582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e1b49f-1cd4-47d5-a3dc-4ad9ba0da7a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CA19EB-BADE-474A-91BD-35E5F319F469}">
  <ds:schemaRefs>
    <ds:schemaRef ds:uri="http://purl.org/dc/elements/1.1/"/>
    <ds:schemaRef ds:uri="http://schemas.openxmlformats.org/package/2006/metadata/core-propertie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bfe1b49f-1cd4-47d5-a3dc-4ad9ba0da7af"/>
    <ds:schemaRef ds:uri="c2e09757-d42c-4fcd-ae27-c71d4b258210"/>
  </ds:schemaRefs>
</ds:datastoreItem>
</file>

<file path=customXml/itemProps2.xml><?xml version="1.0" encoding="utf-8"?>
<ds:datastoreItem xmlns:ds="http://schemas.openxmlformats.org/officeDocument/2006/customXml" ds:itemID="{873CB7A0-19B5-48A6-AB1A-7CB20E384E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e09757-d42c-4fcd-ae27-c71d4b258210"/>
    <ds:schemaRef ds:uri="bfe1b49f-1cd4-47d5-a3dc-4ad9ba0da7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11434F-F084-4432-98AC-FC021F046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 zone college</Template>
  <TotalTime>1370</TotalTime>
  <Words>760</Words>
  <Application>Microsoft Office PowerPoint</Application>
  <PresentationFormat>Breedbeeld</PresentationFormat>
  <Paragraphs>215</Paragraphs>
  <Slides>40</Slides>
  <Notes>9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6" baseType="lpstr">
      <vt:lpstr>Arial</vt:lpstr>
      <vt:lpstr>Calibri</vt:lpstr>
      <vt:lpstr>Helvetica</vt:lpstr>
      <vt:lpstr>Verdana</vt:lpstr>
      <vt:lpstr>Kantoorthema</vt:lpstr>
      <vt:lpstr>Worksheet</vt:lpstr>
      <vt:lpstr>    Ziekten, Plagen en  gebreken</vt:lpstr>
      <vt:lpstr>PowerPoint-presentatie</vt:lpstr>
      <vt:lpstr>Ontwikkeling van een schimmel </vt:lpstr>
      <vt:lpstr>PowerPoint-presentatie</vt:lpstr>
      <vt:lpstr>Ontwikkeling van een schimmel</vt:lpstr>
      <vt:lpstr>Schimmelinfecties voorkomen</vt:lpstr>
      <vt:lpstr>Schimmels</vt:lpstr>
      <vt:lpstr>Schimmels</vt:lpstr>
      <vt:lpstr>Schimmels</vt:lpstr>
      <vt:lpstr>PowerPoint-presentatie</vt:lpstr>
      <vt:lpstr>PowerPoint-presentatie</vt:lpstr>
      <vt:lpstr>PowerPoint-presentatie</vt:lpstr>
      <vt:lpstr>PowerPoint-presentatie</vt:lpstr>
      <vt:lpstr>Kevers en rupsen</vt:lpstr>
      <vt:lpstr>Levenscyclus van de taxuskever</vt:lpstr>
      <vt:lpstr>PowerPoint-presentatie</vt:lpstr>
      <vt:lpstr>PowerPoint-presentatie</vt:lpstr>
      <vt:lpstr>Slakken</vt:lpstr>
      <vt:lpstr>PowerPoint-presentatie</vt:lpstr>
      <vt:lpstr>Toepassing slakkenkorrels</vt:lpstr>
      <vt:lpstr>PowerPoint-presentatie</vt:lpstr>
      <vt:lpstr>   Overbemesting, mijten, insecten, schimmels, bacteriële infecties     Onderbemesting, insecten, schimmels</vt:lpstr>
      <vt:lpstr>Te veel Natrium (N)</vt:lpstr>
      <vt:lpstr>K  kalium</vt:lpstr>
      <vt:lpstr>Fe ijzer</vt:lpstr>
      <vt:lpstr>Mg magnesium</vt:lpstr>
      <vt:lpstr>Cu koper</vt:lpstr>
      <vt:lpstr>Mn- mangaan</vt:lpstr>
      <vt:lpstr>Witte vlieg </vt:lpstr>
      <vt:lpstr>Bladluis</vt:lpstr>
      <vt:lpstr>Bestrijden van de plaag / het beschermen van het gewas</vt:lpstr>
      <vt:lpstr>PowerPoint-presentatie</vt:lpstr>
      <vt:lpstr>Systemische werking </vt:lpstr>
      <vt:lpstr>Vangplaten (vangen van insecten)</vt:lpstr>
      <vt:lpstr>Eitjes op kaartjes </vt:lpstr>
      <vt:lpstr>Kleine flesjes</vt:lpstr>
      <vt:lpstr>Afbreekbaar plastic zakjes</vt:lpstr>
      <vt:lpstr>Toepassing van Aphidalia (lieveheersbeestje)</vt:lpstr>
      <vt:lpstr>Ferhormoonval</vt:lpstr>
      <vt:lpstr>Drones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Gé Verbeek</dc:creator>
  <cp:lastModifiedBy>Annoeschka Turksema</cp:lastModifiedBy>
  <cp:revision>90</cp:revision>
  <dcterms:created xsi:type="dcterms:W3CDTF">2020-11-10T08:38:03Z</dcterms:created>
  <dcterms:modified xsi:type="dcterms:W3CDTF">2022-10-25T13:57:38Z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0x01010079793C7D7F3BC946A5F2904ADE47754D</vt:lpwstr>
  </property>
</Properties>
</file>